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58" r:id="rId5"/>
  </p:sldMasterIdLst>
  <p:notesMasterIdLst>
    <p:notesMasterId r:id="rId32"/>
  </p:notesMasterIdLst>
  <p:sldIdLst>
    <p:sldId id="256" r:id="rId6"/>
    <p:sldId id="257" r:id="rId7"/>
    <p:sldId id="258" r:id="rId8"/>
    <p:sldId id="259" r:id="rId9"/>
    <p:sldId id="282" r:id="rId10"/>
    <p:sldId id="260" r:id="rId11"/>
    <p:sldId id="261" r:id="rId12"/>
    <p:sldId id="262" r:id="rId13"/>
    <p:sldId id="284" r:id="rId14"/>
    <p:sldId id="263" r:id="rId15"/>
    <p:sldId id="285" r:id="rId16"/>
    <p:sldId id="264" r:id="rId17"/>
    <p:sldId id="265" r:id="rId18"/>
    <p:sldId id="266" r:id="rId19"/>
    <p:sldId id="267" r:id="rId20"/>
    <p:sldId id="283" r:id="rId21"/>
    <p:sldId id="268" r:id="rId22"/>
    <p:sldId id="288" r:id="rId23"/>
    <p:sldId id="287" r:id="rId24"/>
    <p:sldId id="270" r:id="rId25"/>
    <p:sldId id="271" r:id="rId26"/>
    <p:sldId id="286" r:id="rId27"/>
    <p:sldId id="272" r:id="rId28"/>
    <p:sldId id="273" r:id="rId29"/>
    <p:sldId id="274" r:id="rId30"/>
    <p:sldId id="275" r:id="rId31"/>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3AF91E-2B3B-1043-A21B-CDB7B90382D1}" v="22" dt="2026-04-20T18:47:55.436"/>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n Gaiser" userId="2d8d512a-bc4d-4c7c-ab4b-e328b017d203" providerId="ADAL" clId="{08A198F7-71AF-5D09-AFB8-7DCFCC1FA8A7}"/>
    <pc:docChg chg="custSel addSld delSld modSld">
      <pc:chgData name="Karin Gaiser" userId="2d8d512a-bc4d-4c7c-ab4b-e328b017d203" providerId="ADAL" clId="{08A198F7-71AF-5D09-AFB8-7DCFCC1FA8A7}" dt="2026-04-20T19:28:25.641" v="139" actId="20577"/>
      <pc:docMkLst>
        <pc:docMk/>
      </pc:docMkLst>
      <pc:sldChg chg="modSp">
        <pc:chgData name="Karin Gaiser" userId="2d8d512a-bc4d-4c7c-ab4b-e328b017d203" providerId="ADAL" clId="{08A198F7-71AF-5D09-AFB8-7DCFCC1FA8A7}" dt="2026-04-20T18:47:55.436" v="133"/>
        <pc:sldMkLst>
          <pc:docMk/>
          <pc:sldMk cId="0" sldId="257"/>
        </pc:sldMkLst>
        <pc:spChg chg="mod">
          <ac:chgData name="Karin Gaiser" userId="2d8d512a-bc4d-4c7c-ab4b-e328b017d203" providerId="ADAL" clId="{08A198F7-71AF-5D09-AFB8-7DCFCC1FA8A7}" dt="2026-04-20T18:47:55.436" v="133"/>
          <ac:spMkLst>
            <pc:docMk/>
            <pc:sldMk cId="0" sldId="257"/>
            <ac:spMk id="100" creationId="{00000000-0000-0000-0000-000000000000}"/>
          </ac:spMkLst>
        </pc:spChg>
      </pc:sldChg>
      <pc:sldChg chg="del">
        <pc:chgData name="Karin Gaiser" userId="2d8d512a-bc4d-4c7c-ab4b-e328b017d203" providerId="ADAL" clId="{08A198F7-71AF-5D09-AFB8-7DCFCC1FA8A7}" dt="2026-04-20T18:47:32.387" v="132" actId="2696"/>
        <pc:sldMkLst>
          <pc:docMk/>
          <pc:sldMk cId="0" sldId="269"/>
        </pc:sldMkLst>
      </pc:sldChg>
      <pc:sldChg chg="modSp add del mod setBg">
        <pc:chgData name="Karin Gaiser" userId="2d8d512a-bc4d-4c7c-ab4b-e328b017d203" providerId="ADAL" clId="{08A198F7-71AF-5D09-AFB8-7DCFCC1FA8A7}" dt="2026-04-20T18:39:57.070" v="68" actId="20577"/>
        <pc:sldMkLst>
          <pc:docMk/>
          <pc:sldMk cId="0" sldId="282"/>
        </pc:sldMkLst>
        <pc:spChg chg="mod">
          <ac:chgData name="Karin Gaiser" userId="2d8d512a-bc4d-4c7c-ab4b-e328b017d203" providerId="ADAL" clId="{08A198F7-71AF-5D09-AFB8-7DCFCC1FA8A7}" dt="2026-04-20T18:38:21.681" v="24" actId="20577"/>
          <ac:spMkLst>
            <pc:docMk/>
            <pc:sldMk cId="0" sldId="282"/>
            <ac:spMk id="109" creationId="{00000000-0000-0000-0000-000000000000}"/>
          </ac:spMkLst>
        </pc:spChg>
        <pc:spChg chg="mod">
          <ac:chgData name="Karin Gaiser" userId="2d8d512a-bc4d-4c7c-ab4b-e328b017d203" providerId="ADAL" clId="{08A198F7-71AF-5D09-AFB8-7DCFCC1FA8A7}" dt="2026-04-20T18:39:57.070" v="68" actId="20577"/>
          <ac:spMkLst>
            <pc:docMk/>
            <pc:sldMk cId="0" sldId="282"/>
            <ac:spMk id="110" creationId="{00000000-0000-0000-0000-000000000000}"/>
          </ac:spMkLst>
        </pc:spChg>
      </pc:sldChg>
      <pc:sldChg chg="modSp add del mod setBg">
        <pc:chgData name="Karin Gaiser" userId="2d8d512a-bc4d-4c7c-ab4b-e328b017d203" providerId="ADAL" clId="{08A198F7-71AF-5D09-AFB8-7DCFCC1FA8A7}" dt="2026-04-20T18:43:08.895" v="107" actId="20577"/>
        <pc:sldMkLst>
          <pc:docMk/>
          <pc:sldMk cId="1799668891" sldId="283"/>
        </pc:sldMkLst>
        <pc:spChg chg="mod">
          <ac:chgData name="Karin Gaiser" userId="2d8d512a-bc4d-4c7c-ab4b-e328b017d203" providerId="ADAL" clId="{08A198F7-71AF-5D09-AFB8-7DCFCC1FA8A7}" dt="2026-04-20T18:43:03.807" v="101" actId="20577"/>
          <ac:spMkLst>
            <pc:docMk/>
            <pc:sldMk cId="1799668891" sldId="283"/>
            <ac:spMk id="109" creationId="{C78379C3-5BEC-53BA-C221-EE583609A7E6}"/>
          </ac:spMkLst>
        </pc:spChg>
        <pc:spChg chg="mod">
          <ac:chgData name="Karin Gaiser" userId="2d8d512a-bc4d-4c7c-ab4b-e328b017d203" providerId="ADAL" clId="{08A198F7-71AF-5D09-AFB8-7DCFCC1FA8A7}" dt="2026-04-20T18:43:08.895" v="107" actId="20577"/>
          <ac:spMkLst>
            <pc:docMk/>
            <pc:sldMk cId="1799668891" sldId="283"/>
            <ac:spMk id="110" creationId="{52BB4334-F396-F089-12A7-1D98B13D9E5C}"/>
          </ac:spMkLst>
        </pc:spChg>
      </pc:sldChg>
      <pc:sldChg chg="modSp add del mod setBg">
        <pc:chgData name="Karin Gaiser" userId="2d8d512a-bc4d-4c7c-ab4b-e328b017d203" providerId="ADAL" clId="{08A198F7-71AF-5D09-AFB8-7DCFCC1FA8A7}" dt="2026-04-20T19:28:25.641" v="139" actId="20577"/>
        <pc:sldMkLst>
          <pc:docMk/>
          <pc:sldMk cId="2517116330" sldId="284"/>
        </pc:sldMkLst>
        <pc:spChg chg="mod">
          <ac:chgData name="Karin Gaiser" userId="2d8d512a-bc4d-4c7c-ab4b-e328b017d203" providerId="ADAL" clId="{08A198F7-71AF-5D09-AFB8-7DCFCC1FA8A7}" dt="2026-04-20T18:41:23.634" v="77" actId="20577"/>
          <ac:spMkLst>
            <pc:docMk/>
            <pc:sldMk cId="2517116330" sldId="284"/>
            <ac:spMk id="109" creationId="{7692B693-1565-B28A-DD57-C1F29FFF9F27}"/>
          </ac:spMkLst>
        </pc:spChg>
        <pc:spChg chg="mod">
          <ac:chgData name="Karin Gaiser" userId="2d8d512a-bc4d-4c7c-ab4b-e328b017d203" providerId="ADAL" clId="{08A198F7-71AF-5D09-AFB8-7DCFCC1FA8A7}" dt="2026-04-20T19:28:25.641" v="139" actId="20577"/>
          <ac:spMkLst>
            <pc:docMk/>
            <pc:sldMk cId="2517116330" sldId="284"/>
            <ac:spMk id="110" creationId="{4D2D81FA-B155-539D-2036-37C7554B6744}"/>
          </ac:spMkLst>
        </pc:spChg>
      </pc:sldChg>
      <pc:sldChg chg="modSp add del mod setBg">
        <pc:chgData name="Karin Gaiser" userId="2d8d512a-bc4d-4c7c-ab4b-e328b017d203" providerId="ADAL" clId="{08A198F7-71AF-5D09-AFB8-7DCFCC1FA8A7}" dt="2026-04-20T18:42:15.403" v="92" actId="20577"/>
        <pc:sldMkLst>
          <pc:docMk/>
          <pc:sldMk cId="3855540150" sldId="285"/>
        </pc:sldMkLst>
        <pc:spChg chg="mod">
          <ac:chgData name="Karin Gaiser" userId="2d8d512a-bc4d-4c7c-ab4b-e328b017d203" providerId="ADAL" clId="{08A198F7-71AF-5D09-AFB8-7DCFCC1FA8A7}" dt="2026-04-20T18:42:15.403" v="92" actId="20577"/>
          <ac:spMkLst>
            <pc:docMk/>
            <pc:sldMk cId="3855540150" sldId="285"/>
            <ac:spMk id="109" creationId="{14817DD0-0A52-FF84-F0D6-48312EE7CA79}"/>
          </ac:spMkLst>
        </pc:spChg>
      </pc:sldChg>
      <pc:sldChg chg="modSp add del mod setBg">
        <pc:chgData name="Karin Gaiser" userId="2d8d512a-bc4d-4c7c-ab4b-e328b017d203" providerId="ADAL" clId="{08A198F7-71AF-5D09-AFB8-7DCFCC1FA8A7}" dt="2026-04-20T18:46:42.686" v="130"/>
        <pc:sldMkLst>
          <pc:docMk/>
          <pc:sldMk cId="823698593" sldId="286"/>
        </pc:sldMkLst>
        <pc:spChg chg="mod">
          <ac:chgData name="Karin Gaiser" userId="2d8d512a-bc4d-4c7c-ab4b-e328b017d203" providerId="ADAL" clId="{08A198F7-71AF-5D09-AFB8-7DCFCC1FA8A7}" dt="2026-04-20T18:44:50.417" v="127" actId="20577"/>
          <ac:spMkLst>
            <pc:docMk/>
            <pc:sldMk cId="823698593" sldId="286"/>
            <ac:spMk id="109" creationId="{74D64CBE-DC88-D073-35F0-D854F5EA206E}"/>
          </ac:spMkLst>
        </pc:spChg>
        <pc:spChg chg="mod">
          <ac:chgData name="Karin Gaiser" userId="2d8d512a-bc4d-4c7c-ab4b-e328b017d203" providerId="ADAL" clId="{08A198F7-71AF-5D09-AFB8-7DCFCC1FA8A7}" dt="2026-04-20T18:46:42.686" v="130"/>
          <ac:spMkLst>
            <pc:docMk/>
            <pc:sldMk cId="823698593" sldId="286"/>
            <ac:spMk id="110" creationId="{7457C136-CCCD-4EB7-0410-762D77FA6620}"/>
          </ac:spMkLst>
        </pc:spChg>
      </pc:sldChg>
      <pc:sldChg chg="modSp add del mod setBg">
        <pc:chgData name="Karin Gaiser" userId="2d8d512a-bc4d-4c7c-ab4b-e328b017d203" providerId="ADAL" clId="{08A198F7-71AF-5D09-AFB8-7DCFCC1FA8A7}" dt="2026-04-20T18:44:09.333" v="118" actId="20577"/>
        <pc:sldMkLst>
          <pc:docMk/>
          <pc:sldMk cId="2068350354" sldId="287"/>
        </pc:sldMkLst>
        <pc:spChg chg="mod">
          <ac:chgData name="Karin Gaiser" userId="2d8d512a-bc4d-4c7c-ab4b-e328b017d203" providerId="ADAL" clId="{08A198F7-71AF-5D09-AFB8-7DCFCC1FA8A7}" dt="2026-04-20T18:43:54.433" v="116" actId="20577"/>
          <ac:spMkLst>
            <pc:docMk/>
            <pc:sldMk cId="2068350354" sldId="287"/>
            <ac:spMk id="109" creationId="{C9A658A3-BBBF-9471-428A-815F8A4E8C60}"/>
          </ac:spMkLst>
        </pc:spChg>
        <pc:spChg chg="mod">
          <ac:chgData name="Karin Gaiser" userId="2d8d512a-bc4d-4c7c-ab4b-e328b017d203" providerId="ADAL" clId="{08A198F7-71AF-5D09-AFB8-7DCFCC1FA8A7}" dt="2026-04-20T18:44:09.333" v="118" actId="20577"/>
          <ac:spMkLst>
            <pc:docMk/>
            <pc:sldMk cId="2068350354" sldId="287"/>
            <ac:spMk id="110" creationId="{8AE7BF48-3D33-AB90-B9BC-FD74FF1FD6D0}"/>
          </ac:spMkLst>
        </pc:spChg>
      </pc:sldChg>
      <pc:sldChg chg="add">
        <pc:chgData name="Karin Gaiser" userId="2d8d512a-bc4d-4c7c-ab4b-e328b017d203" providerId="ADAL" clId="{08A198F7-71AF-5D09-AFB8-7DCFCC1FA8A7}" dt="2026-04-20T18:47:27.552" v="131"/>
        <pc:sldMkLst>
          <pc:docMk/>
          <pc:sldMk cId="0" sldId="28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Rubrikbild">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Rubrikbild">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831210648"/>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Rubrik och innehåll">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938539289"/>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Avsnittsrubrik">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258347368"/>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vå delar">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2408907218"/>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Jämförelse">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Platshållare för text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512228649"/>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Endast rubrik">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373261428"/>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om">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758038226"/>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ext med bildtext">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Platshållare för text 3"/>
          <p:cNvSpPr>
            <a:spLocks noGrp="1"/>
          </p:cNvSpPr>
          <p:nvPr>
            <p:ph type="body" sz="quarter" idx="21"/>
          </p:nvPr>
        </p:nvSpPr>
        <p:spPr>
          <a:xfrm>
            <a:off x="839787" y="2057400"/>
            <a:ext cx="3932239"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375005786"/>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Bild med bildtext">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latshållare för bild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08202384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Rubrik och innehåll">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Avsnittsrubrik">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vå delar">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Jämförelse">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Platshållare för text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Endast rubrik">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om">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ext med bildtext">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Platshållare för text 3"/>
          <p:cNvSpPr>
            <a:spLocks noGrp="1"/>
          </p:cNvSpPr>
          <p:nvPr>
            <p:ph type="body" sz="quarter" idx="21"/>
          </p:nvPr>
        </p:nvSpPr>
        <p:spPr>
          <a:xfrm>
            <a:off x="839787" y="2057400"/>
            <a:ext cx="3932239"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Bild med bildtext">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latshållare för bild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‹Nr.›</a:t>
            </a:fld>
            <a:endParaRPr/>
          </a:p>
        </p:txBody>
      </p:sp>
    </p:spTree>
    <p:extLst>
      <p:ext uri="{BB962C8B-B14F-4D97-AF65-F5344CB8AC3E}">
        <p14:creationId xmlns:p14="http://schemas.microsoft.com/office/powerpoint/2010/main" val="375622595"/>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https://medicalsection.goetheanum.ch/ikam-icaat/handbooks"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Bildobjekt 3" descr="Bildobjekt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95" name="Rubrik 1"/>
          <p:cNvSpPr txBox="1">
            <a:spLocks noGrp="1"/>
          </p:cNvSpPr>
          <p:nvPr>
            <p:ph type="ctrTitle"/>
          </p:nvPr>
        </p:nvSpPr>
        <p:spPr>
          <a:xfrm>
            <a:off x="1524000" y="620143"/>
            <a:ext cx="9144000" cy="1255722"/>
          </a:xfrm>
          <a:prstGeom prst="rect">
            <a:avLst/>
          </a:prstGeom>
        </p:spPr>
        <p:txBody>
          <a:bodyPr/>
          <a:lstStyle>
            <a:lvl1pPr>
              <a:defRPr b="1">
                <a:latin typeface="+mn-lt"/>
                <a:ea typeface="+mn-ea"/>
                <a:cs typeface="+mn-cs"/>
                <a:sym typeface="Calibri"/>
              </a:defRPr>
            </a:lvl1pPr>
          </a:lstStyle>
          <a:p>
            <a:r>
              <a:t>Name of the School</a:t>
            </a:r>
          </a:p>
        </p:txBody>
      </p:sp>
      <p:sp>
        <p:nvSpPr>
          <p:cNvPr id="96" name="Underrubrik 2"/>
          <p:cNvSpPr txBox="1">
            <a:spLocks noGrp="1"/>
          </p:cNvSpPr>
          <p:nvPr>
            <p:ph type="subTitle" idx="1"/>
          </p:nvPr>
        </p:nvSpPr>
        <p:spPr>
          <a:xfrm>
            <a:off x="1230700" y="2111188"/>
            <a:ext cx="9540817" cy="3878450"/>
          </a:xfrm>
          <a:prstGeom prst="rect">
            <a:avLst/>
          </a:prstGeom>
        </p:spPr>
        <p:txBody>
          <a:bodyPr/>
          <a:lstStyle/>
          <a:p>
            <a:pPr>
              <a:lnSpc>
                <a:spcPct val="110000"/>
              </a:lnSpc>
              <a:defRPr b="1"/>
            </a:pPr>
            <a:r>
              <a:rPr dirty="0"/>
              <a:t>Who is presenting?</a:t>
            </a:r>
          </a:p>
          <a:p>
            <a:pPr>
              <a:lnSpc>
                <a:spcPct val="110000"/>
              </a:lnSpc>
            </a:pPr>
            <a:endParaRPr dirty="0"/>
          </a:p>
          <a:p>
            <a:pPr>
              <a:lnSpc>
                <a:spcPct val="110000"/>
              </a:lnSpc>
            </a:pPr>
            <a:r>
              <a:rPr dirty="0"/>
              <a:t>In this Power Point document, slides with a pink background contain more general tips and comments regarding e.g. font size. </a:t>
            </a:r>
          </a:p>
          <a:p>
            <a:pPr>
              <a:lnSpc>
                <a:spcPct val="110000"/>
              </a:lnSpc>
            </a:pPr>
            <a:r>
              <a:rPr dirty="0"/>
              <a:t>The slides with a white background are part of the template and contain suggestions about how to structure your presentation. </a:t>
            </a:r>
          </a:p>
          <a:p>
            <a:pPr>
              <a:lnSpc>
                <a:spcPct val="110000"/>
              </a:lnSpc>
              <a:defRPr i="1"/>
            </a:pPr>
            <a:r>
              <a:rPr dirty="0"/>
              <a:t>Of course you decide how your school presentation is composed and designed – this template is just for support and inspiration! </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Introduce your teachers to us</a:t>
            </a:r>
          </a:p>
        </p:txBody>
      </p:sp>
      <p:sp>
        <p:nvSpPr>
          <p:cNvPr id="128" name="Platshållare för innehåll 7"/>
          <p:cNvSpPr txBox="1">
            <a:spLocks noGrp="1"/>
          </p:cNvSpPr>
          <p:nvPr>
            <p:ph type="body" idx="1"/>
          </p:nvPr>
        </p:nvSpPr>
        <p:spPr>
          <a:xfrm>
            <a:off x="838200" y="1825625"/>
            <a:ext cx="10515600" cy="4351338"/>
          </a:xfrm>
          <a:prstGeom prst="rect">
            <a:avLst/>
          </a:prstGeom>
        </p:spPr>
        <p:txBody>
          <a:bodyPr/>
          <a:lstStyle>
            <a:lvl1pPr>
              <a:lnSpc>
                <a:spcPct val="100000"/>
              </a:lnSpc>
            </a:lvl1pPr>
            <a:lvl2pPr marL="685800" indent="-228600">
              <a:lnSpc>
                <a:spcPct val="100000"/>
              </a:lnSpc>
              <a:spcBef>
                <a:spcPts val="500"/>
              </a:spcBef>
              <a:defRPr sz="2400"/>
            </a:lvl2pPr>
          </a:lstStyle>
          <a:p>
            <a:r>
              <a:t>How is your teacher team composed?</a:t>
            </a:r>
          </a:p>
          <a:p>
            <a:pPr lvl="1"/>
            <a:r>
              <a:t>Perhaps you would like to start with a more general overview of your lecturers’ competencies?</a:t>
            </a:r>
          </a:p>
        </p:txBody>
      </p:sp>
      <p:sp>
        <p:nvSpPr>
          <p:cNvPr id="129" name="Platshållare för bildnummer 3"/>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B0675A6B-236B-5BFD-8D87-62C02D9DDDE6}"/>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12BACACB-A655-9EBE-65F3-6AE5AA36E6C9}"/>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14817DD0-0A52-FF84-F0D6-48312EE7CA79}"/>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school</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2F8BFCF7-0B91-DCE6-7940-140F4725EE8E}"/>
              </a:ext>
            </a:extLst>
          </p:cNvPr>
          <p:cNvSpPr txBox="1">
            <a:spLocks noGrp="1"/>
          </p:cNvSpPr>
          <p:nvPr>
            <p:ph type="body" idx="1"/>
          </p:nvPr>
        </p:nvSpPr>
        <p:spPr>
          <a:xfrm>
            <a:off x="580845" y="2339603"/>
            <a:ext cx="10772955" cy="3704637"/>
          </a:xfrm>
          <a:prstGeom prst="rect">
            <a:avLst/>
          </a:prstGeom>
        </p:spPr>
        <p:txBody>
          <a:bodyPr/>
          <a:lstStyle/>
          <a:p>
            <a:pPr>
              <a:lnSpc>
                <a:spcPct val="96000"/>
              </a:lnSpc>
              <a:defRPr sz="2300"/>
            </a:pPr>
            <a:r>
              <a:rPr lang="sv-SE" dirty="0" err="1"/>
              <a:t>Depending</a:t>
            </a:r>
            <a:r>
              <a:rPr lang="sv-SE" dirty="0"/>
              <a:t> on the </a:t>
            </a:r>
            <a:r>
              <a:rPr lang="sv-SE" dirty="0" err="1"/>
              <a:t>backgrounds</a:t>
            </a:r>
            <a:r>
              <a:rPr lang="sv-SE" dirty="0"/>
              <a:t> of the student </a:t>
            </a:r>
            <a:r>
              <a:rPr lang="sv-SE" dirty="0" err="1"/>
              <a:t>groups</a:t>
            </a:r>
            <a:r>
              <a:rPr lang="sv-SE" dirty="0"/>
              <a:t> in the different </a:t>
            </a:r>
            <a:r>
              <a:rPr lang="sv-SE" dirty="0" err="1"/>
              <a:t>specializations</a:t>
            </a:r>
            <a:r>
              <a:rPr lang="sv-SE" dirty="0"/>
              <a:t> </a:t>
            </a:r>
            <a:r>
              <a:rPr lang="sv-SE" dirty="0" err="1"/>
              <a:t>have</a:t>
            </a:r>
            <a:r>
              <a:rPr lang="sv-SE" dirty="0"/>
              <a:t>, </a:t>
            </a:r>
            <a:r>
              <a:rPr lang="sv-SE" dirty="0" err="1"/>
              <a:t>you</a:t>
            </a:r>
            <a:r>
              <a:rPr lang="sv-SE" dirty="0"/>
              <a:t> </a:t>
            </a:r>
            <a:r>
              <a:rPr lang="sv-SE" dirty="0" err="1"/>
              <a:t>can</a:t>
            </a:r>
            <a:r>
              <a:rPr lang="sv-SE" dirty="0"/>
              <a:t> </a:t>
            </a:r>
            <a:r>
              <a:rPr lang="sv-SE" dirty="0" err="1"/>
              <a:t>either</a:t>
            </a:r>
            <a:r>
              <a:rPr lang="sv-SE" dirty="0"/>
              <a:t> </a:t>
            </a:r>
            <a:r>
              <a:rPr lang="sv-SE" dirty="0" err="1"/>
              <a:t>introduce</a:t>
            </a:r>
            <a:r>
              <a:rPr lang="sv-SE" dirty="0"/>
              <a:t> </a:t>
            </a:r>
            <a:r>
              <a:rPr lang="sv-SE" dirty="0" err="1"/>
              <a:t>them</a:t>
            </a:r>
            <a:r>
              <a:rPr lang="sv-SE" dirty="0"/>
              <a:t> </a:t>
            </a:r>
            <a:r>
              <a:rPr lang="sv-SE" dirty="0" err="1"/>
              <a:t>briefly</a:t>
            </a:r>
            <a:r>
              <a:rPr lang="sv-SE" dirty="0"/>
              <a:t> </a:t>
            </a:r>
            <a:r>
              <a:rPr lang="sv-SE" dirty="0" err="1"/>
              <a:t>together</a:t>
            </a:r>
            <a:r>
              <a:rPr lang="sv-SE" dirty="0"/>
              <a:t> or present </a:t>
            </a:r>
            <a:r>
              <a:rPr lang="sv-SE" dirty="0" err="1"/>
              <a:t>them</a:t>
            </a:r>
            <a:r>
              <a:rPr lang="sv-SE" dirty="0"/>
              <a:t> </a:t>
            </a:r>
            <a:r>
              <a:rPr lang="sv-SE" dirty="0" err="1"/>
              <a:t>separately</a:t>
            </a:r>
            <a:r>
              <a:rPr lang="sv-SE" dirty="0"/>
              <a:t> later in the presentation.</a:t>
            </a:r>
          </a:p>
        </p:txBody>
      </p:sp>
      <p:sp>
        <p:nvSpPr>
          <p:cNvPr id="111" name="Platshållare för bildnummer 4">
            <a:extLst>
              <a:ext uri="{FF2B5EF4-FFF2-40B4-BE49-F238E27FC236}">
                <a16:creationId xmlns:a16="http://schemas.microsoft.com/office/drawing/2014/main" id="{C8007713-8A05-386D-FCF2-34DA26A5CD85}"/>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11</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385554015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Introduce your students to us!</a:t>
            </a:r>
          </a:p>
        </p:txBody>
      </p:sp>
      <p:sp>
        <p:nvSpPr>
          <p:cNvPr id="132" name="Platshållare för innehåll 4"/>
          <p:cNvSpPr txBox="1">
            <a:spLocks noGrp="1"/>
          </p:cNvSpPr>
          <p:nvPr>
            <p:ph type="body" idx="1"/>
          </p:nvPr>
        </p:nvSpPr>
        <p:spPr>
          <a:xfrm>
            <a:off x="838200" y="1825625"/>
            <a:ext cx="10515600" cy="4351338"/>
          </a:xfrm>
          <a:prstGeom prst="rect">
            <a:avLst/>
          </a:prstGeom>
        </p:spPr>
        <p:txBody>
          <a:bodyPr/>
          <a:lstStyle/>
          <a:p>
            <a:pPr>
              <a:lnSpc>
                <a:spcPct val="100000"/>
              </a:lnSpc>
            </a:pPr>
            <a:r>
              <a:rPr dirty="0"/>
              <a:t>For example:</a:t>
            </a:r>
          </a:p>
          <a:p>
            <a:pPr marL="685800" lvl="1" indent="-228600">
              <a:lnSpc>
                <a:spcPct val="100000"/>
              </a:lnSpc>
              <a:spcBef>
                <a:spcPts val="500"/>
              </a:spcBef>
              <a:defRPr sz="2400"/>
            </a:pPr>
            <a:r>
              <a:rPr lang="de-CH" dirty="0"/>
              <a:t>Are </a:t>
            </a:r>
            <a:r>
              <a:rPr lang="de-CH" dirty="0" err="1"/>
              <a:t>your</a:t>
            </a:r>
            <a:r>
              <a:rPr lang="de-CH" dirty="0"/>
              <a:t> </a:t>
            </a:r>
            <a:r>
              <a:rPr lang="de-CH" dirty="0" err="1"/>
              <a:t>students</a:t>
            </a:r>
            <a:r>
              <a:rPr lang="de-CH" dirty="0"/>
              <a:t> </a:t>
            </a:r>
            <a:r>
              <a:rPr lang="de-CH" dirty="0" err="1"/>
              <a:t>local</a:t>
            </a:r>
            <a:r>
              <a:rPr lang="de-CH" dirty="0"/>
              <a:t> </a:t>
            </a:r>
            <a:r>
              <a:rPr lang="de-CH" dirty="0" err="1"/>
              <a:t>or</a:t>
            </a:r>
            <a:r>
              <a:rPr lang="de-CH" dirty="0"/>
              <a:t> do </a:t>
            </a:r>
            <a:r>
              <a:rPr lang="de-CH" dirty="0" err="1"/>
              <a:t>they</a:t>
            </a:r>
            <a:r>
              <a:rPr lang="de-CH" dirty="0"/>
              <a:t> </a:t>
            </a:r>
            <a:r>
              <a:rPr lang="de-CH" dirty="0" err="1"/>
              <a:t>come</a:t>
            </a:r>
            <a:r>
              <a:rPr lang="de-CH" dirty="0"/>
              <a:t> </a:t>
            </a:r>
            <a:r>
              <a:rPr lang="de-CH" dirty="0" err="1"/>
              <a:t>from</a:t>
            </a:r>
            <a:r>
              <a:rPr lang="de-CH" dirty="0"/>
              <a:t> </a:t>
            </a:r>
            <a:r>
              <a:rPr lang="de-CH" dirty="0" err="1"/>
              <a:t>far</a:t>
            </a:r>
            <a:r>
              <a:rPr lang="de-CH" dirty="0"/>
              <a:t> </a:t>
            </a:r>
            <a:r>
              <a:rPr lang="de-CH" dirty="0" err="1"/>
              <a:t>away</a:t>
            </a:r>
            <a:r>
              <a:rPr dirty="0"/>
              <a:t>?</a:t>
            </a:r>
          </a:p>
          <a:p>
            <a:pPr marL="685800" lvl="1" indent="-228600">
              <a:lnSpc>
                <a:spcPct val="100000"/>
              </a:lnSpc>
              <a:spcBef>
                <a:spcPts val="500"/>
              </a:spcBef>
              <a:defRPr sz="2400"/>
            </a:pPr>
            <a:r>
              <a:rPr dirty="0"/>
              <a:t>Are your students about the same age or very different?</a:t>
            </a:r>
          </a:p>
          <a:p>
            <a:pPr marL="685800" lvl="1" indent="-228600">
              <a:lnSpc>
                <a:spcPct val="100000"/>
              </a:lnSpc>
              <a:spcBef>
                <a:spcPts val="500"/>
              </a:spcBef>
              <a:defRPr sz="2400"/>
            </a:pPr>
            <a:r>
              <a:rPr dirty="0"/>
              <a:t>Is there anything special that you think characterizes your student group?</a:t>
            </a:r>
          </a:p>
          <a:p>
            <a:pPr>
              <a:lnSpc>
                <a:spcPct val="100000"/>
              </a:lnSpc>
            </a:pPr>
            <a:r>
              <a:rPr dirty="0"/>
              <a:t>And it would be really nice to see some pictures or a film! </a:t>
            </a:r>
          </a:p>
        </p:txBody>
      </p:sp>
      <p:sp>
        <p:nvSpPr>
          <p:cNvPr id="133" name="Platshållare för bildnummer 3"/>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What does your course concept look like?</a:t>
            </a:r>
          </a:p>
        </p:txBody>
      </p:sp>
      <p:sp>
        <p:nvSpPr>
          <p:cNvPr id="136"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rPr dirty="0"/>
              <a:t>What do the artistic and therapeutic aspects look like?</a:t>
            </a:r>
          </a:p>
          <a:p>
            <a:pPr>
              <a:lnSpc>
                <a:spcPct val="100000"/>
              </a:lnSpc>
            </a:pPr>
            <a:r>
              <a:rPr dirty="0"/>
              <a:t>Key artistic and therapeutic focuses and the methodology</a:t>
            </a:r>
          </a:p>
          <a:p>
            <a:pPr marL="685800" lvl="1" indent="-228600">
              <a:lnSpc>
                <a:spcPct val="100000"/>
              </a:lnSpc>
              <a:spcBef>
                <a:spcPts val="500"/>
              </a:spcBef>
              <a:defRPr sz="2400"/>
            </a:pPr>
            <a:r>
              <a:rPr dirty="0"/>
              <a:t>How are the artistic and therapeutic skills and </a:t>
            </a:r>
            <a:r>
              <a:t>knowledge taught </a:t>
            </a:r>
            <a:r>
              <a:rPr dirty="0"/>
              <a:t>as part of the postgraduate course?</a:t>
            </a:r>
          </a:p>
        </p:txBody>
      </p:sp>
      <p:sp>
        <p:nvSpPr>
          <p:cNvPr id="137"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13</a:t>
            </a:fld>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The curriculum of your course</a:t>
            </a:r>
          </a:p>
        </p:txBody>
      </p:sp>
      <p:sp>
        <p:nvSpPr>
          <p:cNvPr id="140" name="Platshållare för innehåll 2"/>
          <p:cNvSpPr txBox="1">
            <a:spLocks noGrp="1"/>
          </p:cNvSpPr>
          <p:nvPr>
            <p:ph type="body" idx="1"/>
          </p:nvPr>
        </p:nvSpPr>
        <p:spPr>
          <a:xfrm>
            <a:off x="838200" y="1825625"/>
            <a:ext cx="10515600" cy="4351338"/>
          </a:xfrm>
          <a:prstGeom prst="rect">
            <a:avLst/>
          </a:prstGeom>
        </p:spPr>
        <p:txBody>
          <a:bodyPr/>
          <a:lstStyle/>
          <a:p>
            <a:pPr marL="226313" indent="-226313" defTabSz="905255">
              <a:spcBef>
                <a:spcPts val="900"/>
              </a:spcBef>
              <a:defRPr sz="2772"/>
            </a:pPr>
            <a:r>
              <a:rPr dirty="0"/>
              <a:t>You have four slides for this (in the template) – this one and the following three.</a:t>
            </a:r>
          </a:p>
          <a:p>
            <a:pPr marL="226313" indent="-226313" defTabSz="905255">
              <a:spcBef>
                <a:spcPts val="900"/>
              </a:spcBef>
              <a:defRPr sz="2772"/>
            </a:pPr>
            <a:r>
              <a:rPr dirty="0"/>
              <a:t>Both course work and internships should be included in the curriculum.</a:t>
            </a:r>
          </a:p>
          <a:p>
            <a:pPr marL="0" indent="0" defTabSz="905255">
              <a:spcBef>
                <a:spcPts val="900"/>
              </a:spcBef>
              <a:buSzTx/>
              <a:buNone/>
              <a:defRPr sz="2772"/>
            </a:pPr>
            <a:endParaRPr dirty="0"/>
          </a:p>
          <a:p>
            <a:pPr marL="0" indent="0" defTabSz="905255">
              <a:spcBef>
                <a:spcPts val="900"/>
              </a:spcBef>
              <a:buSzTx/>
              <a:buNone/>
              <a:defRPr sz="2772" i="1"/>
            </a:pPr>
            <a:r>
              <a:rPr dirty="0"/>
              <a:t>These slides are tricky. A curriculum can contain many details and is therefore difficult to convey in a condensed form. Do your best to simplify the content and make it accessible for both the translator and the audience. Of course you decide how this is done in the best way.</a:t>
            </a:r>
          </a:p>
        </p:txBody>
      </p:sp>
      <p:sp>
        <p:nvSpPr>
          <p:cNvPr id="141"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14</a:t>
            </a:fld>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143"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This is slide 8 (the first title slide and the three pink slides with tips not counted)</a:t>
            </a:r>
          </a:p>
        </p:txBody>
      </p:sp>
      <p:sp>
        <p:nvSpPr>
          <p:cNvPr id="144"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If you have taken two minutes per slide, this means that you have now spoken for 15 minutes – which is about half of your available speaking time. </a:t>
            </a:r>
          </a:p>
          <a:p>
            <a:pPr>
              <a:lnSpc>
                <a:spcPct val="100000"/>
              </a:lnSpc>
            </a:pPr>
            <a:r>
              <a:t>The attention span of listeners is about 20 minutes. This means that listeners’ concentration can start to wane soon (about 2–3 slides ahead). It would be very good to redesign the presentation in some way at this point, e.g. by slightly changing the topic/perspective. </a:t>
            </a:r>
          </a:p>
          <a:p>
            <a:pPr marL="685800" lvl="1" indent="-228600">
              <a:lnSpc>
                <a:spcPct val="100000"/>
              </a:lnSpc>
              <a:spcBef>
                <a:spcPts val="500"/>
              </a:spcBef>
              <a:defRPr sz="2400"/>
            </a:pPr>
            <a:r>
              <a:t>Make sure that your audience stays awake  – and interested </a:t>
            </a:r>
            <a:r>
              <a:rPr>
                <a:latin typeface="Wingdings"/>
                <a:ea typeface="Wingdings"/>
                <a:cs typeface="Wingdings"/>
                <a:sym typeface="Wingdings"/>
              </a:rPr>
              <a:t>☺</a:t>
            </a:r>
          </a:p>
        </p:txBody>
      </p:sp>
      <p:sp>
        <p:nvSpPr>
          <p:cNvPr id="145"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15</a:t>
            </a:fld>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52FBB8EC-CE94-81AE-450B-6C4DCEB9EE33}"/>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8C71F2D2-200C-5678-3EB7-25F6FE366DA0}"/>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C78379C3-5BEC-53BA-C221-EE583609A7E6}"/>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school</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52BB4334-F396-F089-12A7-1D98B13D9E5C}"/>
              </a:ext>
            </a:extLst>
          </p:cNvPr>
          <p:cNvSpPr txBox="1">
            <a:spLocks noGrp="1"/>
          </p:cNvSpPr>
          <p:nvPr>
            <p:ph type="body" idx="1"/>
          </p:nvPr>
        </p:nvSpPr>
        <p:spPr>
          <a:xfrm>
            <a:off x="580845" y="2339603"/>
            <a:ext cx="10772955" cy="3704637"/>
          </a:xfrm>
          <a:prstGeom prst="rect">
            <a:avLst/>
          </a:prstGeom>
        </p:spPr>
        <p:txBody>
          <a:bodyPr/>
          <a:lstStyle/>
          <a:p>
            <a:pPr>
              <a:lnSpc>
                <a:spcPct val="96000"/>
              </a:lnSpc>
              <a:defRPr sz="2300"/>
            </a:pPr>
            <a:r>
              <a:rPr lang="sv-SE" dirty="0"/>
              <a:t>If </a:t>
            </a:r>
            <a:r>
              <a:rPr lang="sv-SE" dirty="0" err="1"/>
              <a:t>your</a:t>
            </a:r>
            <a:r>
              <a:rPr lang="sv-SE" dirty="0"/>
              <a:t> </a:t>
            </a:r>
            <a:r>
              <a:rPr lang="sv-SE" dirty="0" err="1"/>
              <a:t>school</a:t>
            </a:r>
            <a:r>
              <a:rPr lang="sv-SE" dirty="0"/>
              <a:t> </a:t>
            </a:r>
            <a:r>
              <a:rPr lang="sv-SE" dirty="0" err="1"/>
              <a:t>includes</a:t>
            </a:r>
            <a:r>
              <a:rPr lang="sv-SE" dirty="0"/>
              <a:t>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 </a:t>
            </a:r>
            <a:r>
              <a:rPr lang="sv-SE" dirty="0" err="1"/>
              <a:t>please</a:t>
            </a:r>
            <a:r>
              <a:rPr lang="sv-SE" dirty="0"/>
              <a:t> </a:t>
            </a:r>
            <a:r>
              <a:rPr lang="sv-SE" dirty="0" err="1"/>
              <a:t>give</a:t>
            </a:r>
            <a:r>
              <a:rPr lang="sv-SE" dirty="0"/>
              <a:t> an </a:t>
            </a:r>
            <a:r>
              <a:rPr lang="sv-SE" dirty="0" err="1"/>
              <a:t>overview</a:t>
            </a:r>
            <a:r>
              <a:rPr lang="sv-SE" dirty="0"/>
              <a:t> so </a:t>
            </a:r>
            <a:r>
              <a:rPr lang="sv-SE" dirty="0" err="1"/>
              <a:t>that</a:t>
            </a:r>
            <a:r>
              <a:rPr lang="sv-SE" dirty="0"/>
              <a:t> the </a:t>
            </a:r>
            <a:r>
              <a:rPr lang="sv-SE" dirty="0" err="1"/>
              <a:t>audience</a:t>
            </a:r>
            <a:r>
              <a:rPr lang="sv-SE" dirty="0"/>
              <a:t> understands </a:t>
            </a:r>
            <a:r>
              <a:rPr lang="sv-SE" dirty="0" err="1"/>
              <a:t>what</a:t>
            </a:r>
            <a:r>
              <a:rPr lang="sv-SE" dirty="0"/>
              <a:t> features and/or </a:t>
            </a:r>
            <a:r>
              <a:rPr lang="sv-SE" dirty="0" err="1"/>
              <a:t>modules</a:t>
            </a:r>
            <a:r>
              <a:rPr lang="sv-SE" dirty="0"/>
              <a:t> the </a:t>
            </a:r>
            <a:r>
              <a:rPr lang="sv-SE" dirty="0" err="1"/>
              <a:t>specializations</a:t>
            </a:r>
            <a:r>
              <a:rPr lang="sv-SE" dirty="0"/>
              <a:t> </a:t>
            </a:r>
            <a:r>
              <a:rPr lang="sv-SE" dirty="0" err="1"/>
              <a:t>have</a:t>
            </a:r>
            <a:r>
              <a:rPr lang="sv-SE" dirty="0"/>
              <a:t> in common and to </a:t>
            </a:r>
            <a:r>
              <a:rPr lang="sv-SE" dirty="0" err="1"/>
              <a:t>what</a:t>
            </a:r>
            <a:r>
              <a:rPr lang="sv-SE" dirty="0"/>
              <a:t> </a:t>
            </a:r>
            <a:r>
              <a:rPr lang="sv-SE" dirty="0" err="1"/>
              <a:t>extent</a:t>
            </a:r>
            <a:r>
              <a:rPr lang="sv-SE" dirty="0"/>
              <a:t> the </a:t>
            </a:r>
            <a:r>
              <a:rPr lang="sv-SE" dirty="0" err="1"/>
              <a:t>specializations</a:t>
            </a:r>
            <a:r>
              <a:rPr lang="sv-SE" dirty="0"/>
              <a:t> </a:t>
            </a:r>
            <a:r>
              <a:rPr lang="sv-SE" dirty="0" err="1"/>
              <a:t>are</a:t>
            </a:r>
            <a:r>
              <a:rPr lang="sv-SE" dirty="0"/>
              <a:t> independent of </a:t>
            </a:r>
            <a:r>
              <a:rPr lang="sv-SE" dirty="0" err="1"/>
              <a:t>one</a:t>
            </a:r>
            <a:r>
              <a:rPr lang="sv-SE" dirty="0"/>
              <a:t> </a:t>
            </a:r>
            <a:r>
              <a:rPr lang="sv-SE" dirty="0" err="1"/>
              <a:t>another</a:t>
            </a:r>
            <a:r>
              <a:rPr lang="sv-SE" dirty="0"/>
              <a:t>.</a:t>
            </a:r>
          </a:p>
          <a:p>
            <a:pPr>
              <a:lnSpc>
                <a:spcPct val="96000"/>
              </a:lnSpc>
              <a:defRPr sz="2300"/>
            </a:pPr>
            <a:r>
              <a:rPr lang="sv-SE" dirty="0"/>
              <a:t>An </a:t>
            </a:r>
            <a:r>
              <a:rPr lang="sv-SE" dirty="0" err="1"/>
              <a:t>overview</a:t>
            </a:r>
            <a:r>
              <a:rPr lang="sv-SE" dirty="0"/>
              <a:t> is </a:t>
            </a:r>
            <a:r>
              <a:rPr lang="sv-SE" dirty="0" err="1"/>
              <a:t>more</a:t>
            </a:r>
            <a:r>
              <a:rPr lang="sv-SE" dirty="0"/>
              <a:t> </a:t>
            </a:r>
            <a:r>
              <a:rPr lang="sv-SE" dirty="0" err="1"/>
              <a:t>important</a:t>
            </a:r>
            <a:r>
              <a:rPr lang="sv-SE" dirty="0"/>
              <a:t> </a:t>
            </a:r>
            <a:r>
              <a:rPr lang="sv-SE" dirty="0" err="1"/>
              <a:t>than</a:t>
            </a:r>
            <a:r>
              <a:rPr lang="sv-SE" dirty="0"/>
              <a:t> </a:t>
            </a:r>
            <a:r>
              <a:rPr lang="sv-SE" dirty="0" err="1"/>
              <a:t>details</a:t>
            </a:r>
            <a:r>
              <a:rPr lang="sv-SE" dirty="0"/>
              <a:t> </a:t>
            </a:r>
            <a:r>
              <a:rPr lang="sv-SE" dirty="0" err="1"/>
              <a:t>about</a:t>
            </a:r>
            <a:r>
              <a:rPr lang="sv-SE" dirty="0"/>
              <a:t> </a:t>
            </a:r>
            <a:r>
              <a:rPr lang="sv-SE" dirty="0" err="1"/>
              <a:t>each</a:t>
            </a:r>
            <a:r>
              <a:rPr lang="sv-SE" dirty="0"/>
              <a:t> </a:t>
            </a:r>
            <a:r>
              <a:rPr lang="sv-SE" dirty="0" err="1"/>
              <a:t>specialization</a:t>
            </a:r>
            <a:r>
              <a:rPr lang="sv-SE" dirty="0"/>
              <a:t>. </a:t>
            </a:r>
            <a:r>
              <a:rPr lang="sv-SE" dirty="0" err="1"/>
              <a:t>These</a:t>
            </a:r>
            <a:r>
              <a:rPr lang="sv-SE" dirty="0"/>
              <a:t> </a:t>
            </a:r>
            <a:r>
              <a:rPr lang="sv-SE" dirty="0" err="1"/>
              <a:t>details</a:t>
            </a:r>
            <a:r>
              <a:rPr lang="sv-SE" dirty="0"/>
              <a:t> </a:t>
            </a:r>
            <a:r>
              <a:rPr lang="sv-SE" dirty="0" err="1"/>
              <a:t>will</a:t>
            </a:r>
            <a:r>
              <a:rPr lang="sv-SE" dirty="0"/>
              <a:t> be part of </a:t>
            </a:r>
            <a:r>
              <a:rPr lang="sv-SE" dirty="0" err="1"/>
              <a:t>your</a:t>
            </a:r>
            <a:r>
              <a:rPr lang="sv-SE" dirty="0"/>
              <a:t> </a:t>
            </a:r>
            <a:r>
              <a:rPr lang="sv-SE" dirty="0" err="1"/>
              <a:t>self-assessment</a:t>
            </a:r>
            <a:r>
              <a:rPr lang="sv-SE" dirty="0"/>
              <a:t>, </a:t>
            </a:r>
            <a:r>
              <a:rPr lang="sv-SE" dirty="0" err="1"/>
              <a:t>but</a:t>
            </a:r>
            <a:r>
              <a:rPr lang="sv-SE" dirty="0"/>
              <a:t> </a:t>
            </a:r>
            <a:r>
              <a:rPr lang="sv-SE" dirty="0" err="1"/>
              <a:t>there</a:t>
            </a:r>
            <a:r>
              <a:rPr lang="sv-SE" dirty="0"/>
              <a:t> </a:t>
            </a:r>
            <a:r>
              <a:rPr lang="sv-SE" dirty="0" err="1"/>
              <a:t>will</a:t>
            </a:r>
            <a:r>
              <a:rPr lang="sv-SE" dirty="0"/>
              <a:t> </a:t>
            </a:r>
            <a:r>
              <a:rPr lang="sv-SE" dirty="0" err="1"/>
              <a:t>most</a:t>
            </a:r>
            <a:r>
              <a:rPr lang="sv-SE" dirty="0"/>
              <a:t> </a:t>
            </a:r>
            <a:r>
              <a:rPr lang="sv-SE" dirty="0" err="1"/>
              <a:t>likely</a:t>
            </a:r>
            <a:r>
              <a:rPr lang="sv-SE" dirty="0"/>
              <a:t> not be </a:t>
            </a:r>
            <a:r>
              <a:rPr lang="sv-SE" dirty="0" err="1"/>
              <a:t>enough</a:t>
            </a:r>
            <a:r>
              <a:rPr lang="sv-SE" dirty="0"/>
              <a:t> </a:t>
            </a:r>
            <a:r>
              <a:rPr lang="sv-SE" dirty="0" err="1"/>
              <a:t>time</a:t>
            </a:r>
            <a:r>
              <a:rPr lang="sv-SE" dirty="0"/>
              <a:t> </a:t>
            </a:r>
            <a:r>
              <a:rPr lang="sv-SE" dirty="0" err="1"/>
              <a:t>during</a:t>
            </a:r>
            <a:r>
              <a:rPr lang="sv-SE" dirty="0"/>
              <a:t> the presentation to cover </a:t>
            </a:r>
            <a:r>
              <a:rPr lang="sv-SE" dirty="0" err="1"/>
              <a:t>them</a:t>
            </a:r>
            <a:r>
              <a:rPr lang="sv-SE" dirty="0"/>
              <a:t> in </a:t>
            </a:r>
            <a:r>
              <a:rPr lang="sv-SE" dirty="0" err="1"/>
              <a:t>detail</a:t>
            </a:r>
            <a:r>
              <a:rPr lang="sv-SE" dirty="0"/>
              <a:t>.  </a:t>
            </a:r>
            <a:endParaRPr dirty="0"/>
          </a:p>
        </p:txBody>
      </p:sp>
      <p:sp>
        <p:nvSpPr>
          <p:cNvPr id="111" name="Platshållare för bildnummer 4">
            <a:extLst>
              <a:ext uri="{FF2B5EF4-FFF2-40B4-BE49-F238E27FC236}">
                <a16:creationId xmlns:a16="http://schemas.microsoft.com/office/drawing/2014/main" id="{5DB01F1D-2AD6-E271-329A-DCC736296BA5}"/>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16</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179966889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Over these four slides …</a:t>
            </a:r>
          </a:p>
        </p:txBody>
      </p:sp>
      <p:sp>
        <p:nvSpPr>
          <p:cNvPr id="148" name="Platshållare för innehåll 2"/>
          <p:cNvSpPr txBox="1">
            <a:spLocks noGrp="1"/>
          </p:cNvSpPr>
          <p:nvPr>
            <p:ph type="body" idx="1"/>
          </p:nvPr>
        </p:nvSpPr>
        <p:spPr>
          <a:xfrm>
            <a:off x="838200" y="1825625"/>
            <a:ext cx="10515600" cy="4351338"/>
          </a:xfrm>
          <a:prstGeom prst="rect">
            <a:avLst/>
          </a:prstGeom>
        </p:spPr>
        <p:txBody>
          <a:bodyPr/>
          <a:lstStyle/>
          <a:p>
            <a:pPr>
              <a:defRPr sz="2500"/>
            </a:pPr>
            <a:r>
              <a:rPr dirty="0"/>
              <a:t>… you should give us an overview of the modules/courses you offer …</a:t>
            </a:r>
          </a:p>
          <a:p>
            <a:pPr>
              <a:defRPr sz="2500"/>
            </a:pPr>
            <a:r>
              <a:rPr dirty="0"/>
              <a:t>… and how the content is distributed over the study time.</a:t>
            </a:r>
          </a:p>
          <a:p>
            <a:pPr marL="0" indent="0">
              <a:buSzTx/>
              <a:buNone/>
              <a:defRPr sz="2500" i="1"/>
            </a:pPr>
            <a:r>
              <a:rPr dirty="0"/>
              <a:t>If it suits your needs, you can start out from the competencies in describing the content. Then you might want to use the </a:t>
            </a:r>
            <a:r>
              <a:rPr dirty="0" err="1"/>
              <a:t>iARTe</a:t>
            </a:r>
            <a:r>
              <a:rPr dirty="0"/>
              <a:t> color</a:t>
            </a:r>
            <a:r>
              <a:rPr lang="de-CH" dirty="0"/>
              <a:t>-</a:t>
            </a:r>
            <a:r>
              <a:rPr dirty="0"/>
              <a:t>coded table over the competencies (next slide). </a:t>
            </a:r>
          </a:p>
          <a:p>
            <a:pPr marL="0" indent="0">
              <a:buSzTx/>
              <a:buNone/>
              <a:defRPr sz="2500" i="1"/>
            </a:pPr>
            <a:r>
              <a:rPr dirty="0"/>
              <a:t>The </a:t>
            </a:r>
            <a:r>
              <a:rPr dirty="0" err="1"/>
              <a:t>iARTe</a:t>
            </a:r>
            <a:r>
              <a:rPr dirty="0"/>
              <a:t> color</a:t>
            </a:r>
            <a:r>
              <a:rPr lang="de-CH" dirty="0"/>
              <a:t>-</a:t>
            </a:r>
            <a:r>
              <a:rPr dirty="0"/>
              <a:t>coded table conveys in the first place more generally the distribution of workload and teaching hours over the competencies in the </a:t>
            </a:r>
            <a:r>
              <a:rPr dirty="0" err="1"/>
              <a:t>iARTe</a:t>
            </a:r>
            <a:r>
              <a:rPr dirty="0"/>
              <a:t> handbook.</a:t>
            </a:r>
          </a:p>
          <a:p>
            <a:pPr marL="0" indent="0">
              <a:buSzTx/>
              <a:buNone/>
              <a:defRPr sz="2500" i="1"/>
            </a:pPr>
            <a:r>
              <a:rPr dirty="0"/>
              <a:t>Please note that the font size in the table already is pretty small, and it is thus not an option to make it smaller…</a:t>
            </a:r>
          </a:p>
        </p:txBody>
      </p:sp>
      <p:sp>
        <p:nvSpPr>
          <p:cNvPr id="149"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17</a:t>
            </a:fld>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9" name="Platshållare för innehåll 10"/>
          <p:cNvGraphicFramePr/>
          <p:nvPr/>
        </p:nvGraphicFramePr>
        <p:xfrm>
          <a:off x="218534" y="136525"/>
          <a:ext cx="11703171" cy="6591348"/>
        </p:xfrm>
        <a:graphic>
          <a:graphicData uri="http://schemas.openxmlformats.org/drawingml/2006/table">
            <a:tbl>
              <a:tblPr firstCol="1">
                <a:tableStyleId>{4C3C2611-4C71-4FC5-86AE-919BDF0F9419}</a:tableStyleId>
              </a:tblPr>
              <a:tblGrid>
                <a:gridCol w="7510323">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099457">
                  <a:extLst>
                    <a:ext uri="{9D8B030D-6E8A-4147-A177-3AD203B41FA5}">
                      <a16:colId xmlns:a16="http://schemas.microsoft.com/office/drawing/2014/main" val="20002"/>
                    </a:ext>
                  </a:extLst>
                </a:gridCol>
                <a:gridCol w="957943">
                  <a:extLst>
                    <a:ext uri="{9D8B030D-6E8A-4147-A177-3AD203B41FA5}">
                      <a16:colId xmlns:a16="http://schemas.microsoft.com/office/drawing/2014/main" val="1784549152"/>
                    </a:ext>
                  </a:extLst>
                </a:gridCol>
                <a:gridCol w="992448">
                  <a:extLst>
                    <a:ext uri="{9D8B030D-6E8A-4147-A177-3AD203B41FA5}">
                      <a16:colId xmlns:a16="http://schemas.microsoft.com/office/drawing/2014/main" val="20003"/>
                    </a:ext>
                  </a:extLst>
                </a:gridCol>
              </a:tblGrid>
              <a:tr h="579232">
                <a:tc rowSpan="2">
                  <a:txBody>
                    <a:bodyPr/>
                    <a:lstStyle/>
                    <a:p>
                      <a:pPr algn="l">
                        <a:defRPr sz="1800" b="0">
                          <a:solidFill>
                            <a:srgbClr val="000000"/>
                          </a:solidFill>
                        </a:defRPr>
                      </a:pPr>
                      <a:r>
                        <a:rPr sz="2400" b="1" dirty="0"/>
                        <a:t>Competence number and contents</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sz="1800"/>
                      </a:pPr>
                      <a:r>
                        <a:rPr sz="1600" b="1" dirty="0" err="1"/>
                        <a:t>Hrs</a:t>
                      </a:r>
                      <a:r>
                        <a:rPr sz="1600" b="1" dirty="0"/>
                        <a:t> spent on acquiring each competence</a:t>
                      </a:r>
                      <a:r>
                        <a:rPr sz="1000" b="1" dirty="0"/>
                        <a:t> </a:t>
                      </a:r>
                      <a:r>
                        <a:rPr sz="1600" b="1" dirty="0"/>
                        <a:t>(45 min units)</a:t>
                      </a:r>
                      <a:r>
                        <a:rPr lang="de-CH" sz="1600" b="1" dirty="0"/>
                        <a:t>.</a:t>
                      </a:r>
                      <a:r>
                        <a:rPr lang="de-CH" sz="1000" b="1" dirty="0"/>
                        <a:t> </a:t>
                      </a:r>
                      <a:r>
                        <a:rPr lang="de-CH" sz="1600" b="1" dirty="0"/>
                        <a:t>Total </a:t>
                      </a:r>
                      <a:r>
                        <a:rPr lang="de-CH" sz="1600" b="1" dirty="0" err="1"/>
                        <a:t>hrs</a:t>
                      </a:r>
                      <a:r>
                        <a:rPr lang="de-CH" sz="1000" b="1" dirty="0"/>
                        <a:t> </a:t>
                      </a:r>
                      <a:r>
                        <a:rPr lang="de-CH" sz="1600" b="1" dirty="0"/>
                        <a:t>=</a:t>
                      </a:r>
                      <a:r>
                        <a:rPr lang="de-CH" sz="1000" b="1" dirty="0"/>
                        <a:t> </a:t>
                      </a:r>
                      <a:r>
                        <a:rPr lang="de-CH" sz="1600" b="1" dirty="0"/>
                        <a:t>Contact </a:t>
                      </a:r>
                      <a:r>
                        <a:rPr lang="de-CH" sz="1600" b="1" dirty="0" err="1"/>
                        <a:t>hrs</a:t>
                      </a:r>
                      <a:r>
                        <a:rPr lang="de-CH" sz="1000" b="1" dirty="0"/>
                        <a:t> </a:t>
                      </a:r>
                      <a:r>
                        <a:rPr lang="de-CH" sz="1600" b="1" dirty="0"/>
                        <a:t>+</a:t>
                      </a:r>
                      <a:r>
                        <a:rPr lang="de-CH" sz="1000" b="1" dirty="0"/>
                        <a:t> </a:t>
                      </a:r>
                      <a:r>
                        <a:rPr lang="de-CH" sz="1600" b="1" dirty="0"/>
                        <a:t>Self-</a:t>
                      </a:r>
                      <a:r>
                        <a:rPr lang="de-CH" sz="1600" b="1" dirty="0" err="1"/>
                        <a:t>study</a:t>
                      </a:r>
                      <a:r>
                        <a:rPr lang="de-CH" sz="1600" b="1" dirty="0"/>
                        <a:t> </a:t>
                      </a:r>
                      <a:r>
                        <a:rPr lang="de-CH" sz="1600" b="1" dirty="0" err="1"/>
                        <a:t>hrs</a:t>
                      </a:r>
                      <a:endParaRPr sz="1600" b="1" dirty="0"/>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hMerge="1">
                  <a:txBody>
                    <a:bodyPr/>
                    <a:lstStyle/>
                    <a:p>
                      <a:endParaRPr lang="de-DE"/>
                    </a:p>
                  </a:txBody>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10000"/>
                  </a:ext>
                </a:extLst>
              </a:tr>
              <a:tr h="335345">
                <a:tc vMerge="1">
                  <a:txBody>
                    <a:bodyPr/>
                    <a:lstStyle/>
                    <a:p>
                      <a:endParaRPr lang="de-DE"/>
                    </a:p>
                  </a:txBody>
                  <a:tcPr/>
                </a:tc>
                <a:tc>
                  <a:txBody>
                    <a:bodyPr/>
                    <a:lstStyle/>
                    <a:p>
                      <a:pPr algn="l">
                        <a:defRPr sz="1800"/>
                      </a:pPr>
                      <a:r>
                        <a:rPr sz="1600" b="1" dirty="0"/>
                        <a:t>Total learning h</a:t>
                      </a:r>
                      <a:r>
                        <a:rPr lang="de-CH" sz="1600" b="1" dirty="0" err="1"/>
                        <a:t>rs</a:t>
                      </a:r>
                      <a:endParaRPr sz="1600" b="1" dirty="0"/>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FFFFF"/>
                    </a:solidFill>
                  </a:tcPr>
                </a:tc>
                <a:tc>
                  <a:txBody>
                    <a:bodyPr/>
                    <a:lstStyle/>
                    <a:p>
                      <a:pPr algn="l">
                        <a:defRPr sz="1800"/>
                      </a:pPr>
                      <a:r>
                        <a:rPr sz="1600" b="1" dirty="0"/>
                        <a:t>Contact </a:t>
                      </a:r>
                      <a:r>
                        <a:rPr sz="1600" b="1" dirty="0" err="1"/>
                        <a:t>hr</a:t>
                      </a:r>
                      <a:r>
                        <a:rPr lang="de-CH" sz="1600" b="1" dirty="0"/>
                        <a:t>s</a:t>
                      </a:r>
                    </a:p>
                    <a:p>
                      <a:pPr algn="l">
                        <a:defRPr sz="1800"/>
                      </a:pPr>
                      <a:r>
                        <a:rPr lang="de-CH" sz="1600" b="1" dirty="0"/>
                        <a:t>on-site</a:t>
                      </a:r>
                      <a:endParaRPr sz="1600" b="1" dirty="0"/>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tc>
                  <a:txBody>
                    <a:bodyPr/>
                    <a:lstStyle/>
                    <a:p>
                      <a:pPr algn="l">
                        <a:defRPr sz="1800"/>
                      </a:pPr>
                      <a:r>
                        <a:rPr lang="de-CH" sz="1600" b="1" dirty="0"/>
                        <a:t>Contact </a:t>
                      </a:r>
                      <a:r>
                        <a:rPr lang="de-CH" sz="1600" b="1" dirty="0" err="1"/>
                        <a:t>hrs</a:t>
                      </a:r>
                      <a:r>
                        <a:rPr lang="de-CH" sz="1600" b="1" dirty="0"/>
                        <a:t> online</a:t>
                      </a:r>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defRPr sz="1800"/>
                      </a:pPr>
                      <a:r>
                        <a:rPr sz="1600" b="1" dirty="0"/>
                        <a:t>Self</a:t>
                      </a:r>
                      <a:r>
                        <a:rPr lang="de-CH" sz="1600" b="1" dirty="0"/>
                        <a:t>-</a:t>
                      </a:r>
                      <a:r>
                        <a:rPr lang="de-CH" sz="1600" b="1" dirty="0" err="1"/>
                        <a:t>study</a:t>
                      </a:r>
                      <a:r>
                        <a:rPr sz="1600" b="1" dirty="0"/>
                        <a:t> </a:t>
                      </a:r>
                      <a:r>
                        <a:rPr sz="1600" b="1" dirty="0" err="1"/>
                        <a:t>hr</a:t>
                      </a:r>
                      <a:r>
                        <a:rPr lang="de-CH" sz="1600" b="1" dirty="0"/>
                        <a:t>s</a:t>
                      </a:r>
                      <a:endParaRPr sz="1600" b="1" dirty="0"/>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335345">
                <a:tc>
                  <a:txBody>
                    <a:bodyPr/>
                    <a:lstStyle/>
                    <a:p>
                      <a:pPr algn="l">
                        <a:defRPr sz="1800" b="0">
                          <a:solidFill>
                            <a:srgbClr val="000000"/>
                          </a:solidFill>
                        </a:defRPr>
                      </a:pPr>
                      <a:r>
                        <a:rPr sz="1600" b="1" dirty="0"/>
                        <a:t>Competence 1, Acquiring and integrating basic anthroposophical concepts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CFF66"/>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CCFF66"/>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CFF66"/>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66"/>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CCFF66"/>
                    </a:solidFill>
                  </a:tcPr>
                </a:tc>
                <a:extLst>
                  <a:ext uri="{0D108BD9-81ED-4DB2-BD59-A6C34878D82A}">
                    <a16:rowId xmlns:a16="http://schemas.microsoft.com/office/drawing/2014/main" val="10002"/>
                  </a:ext>
                </a:extLst>
              </a:tr>
              <a:tr h="335345">
                <a:tc>
                  <a:txBody>
                    <a:bodyPr/>
                    <a:lstStyle/>
                    <a:p>
                      <a:pPr algn="l">
                        <a:defRPr sz="1800" b="0">
                          <a:solidFill>
                            <a:srgbClr val="000000"/>
                          </a:solidFill>
                        </a:defRPr>
                      </a:pPr>
                      <a:r>
                        <a:rPr sz="1600" b="1" dirty="0"/>
                        <a:t>Competence  2, Basic artistic competences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0A"/>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FFF0A"/>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0A"/>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A"/>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FFF0A"/>
                    </a:solidFill>
                  </a:tcPr>
                </a:tc>
                <a:extLst>
                  <a:ext uri="{0D108BD9-81ED-4DB2-BD59-A6C34878D82A}">
                    <a16:rowId xmlns:a16="http://schemas.microsoft.com/office/drawing/2014/main" val="10003"/>
                  </a:ext>
                </a:extLst>
              </a:tr>
              <a:tr h="335345">
                <a:tc>
                  <a:txBody>
                    <a:bodyPr/>
                    <a:lstStyle/>
                    <a:p>
                      <a:pPr algn="l">
                        <a:defRPr sz="1800" b="0">
                          <a:solidFill>
                            <a:srgbClr val="000000"/>
                          </a:solidFill>
                        </a:defRPr>
                      </a:pPr>
                      <a:r>
                        <a:rPr sz="1600" b="1" dirty="0"/>
                        <a:t>Competence 3, Using the artistic process therapeutically</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ECC66"/>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ECC66"/>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ECC66"/>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CC66"/>
                    </a:solidFill>
                  </a:tcPr>
                </a:tc>
                <a:tc>
                  <a:txBody>
                    <a:bodyPr/>
                    <a:lstStyle/>
                    <a:p>
                      <a:pPr algn="l">
                        <a:defRPr sz="1800"/>
                      </a:pPr>
                      <a:r>
                        <a:rPr sz="1600" b="1"/>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ECC66"/>
                    </a:solidFill>
                  </a:tcPr>
                </a:tc>
                <a:extLst>
                  <a:ext uri="{0D108BD9-81ED-4DB2-BD59-A6C34878D82A}">
                    <a16:rowId xmlns:a16="http://schemas.microsoft.com/office/drawing/2014/main" val="10004"/>
                  </a:ext>
                </a:extLst>
              </a:tr>
              <a:tr h="579232">
                <a:tc>
                  <a:txBody>
                    <a:bodyPr/>
                    <a:lstStyle/>
                    <a:p>
                      <a:pPr algn="l">
                        <a:defRPr sz="1800" b="0">
                          <a:solidFill>
                            <a:srgbClr val="000000"/>
                          </a:solidFill>
                        </a:defRPr>
                      </a:pPr>
                      <a:r>
                        <a:rPr sz="1600" b="1" dirty="0"/>
                        <a:t>Competence 4, Medical </a:t>
                      </a:r>
                      <a:r>
                        <a:rPr lang="de-CH" sz="1600" b="1" dirty="0"/>
                        <a:t>f</a:t>
                      </a:r>
                      <a:r>
                        <a:rPr sz="1600" b="1" dirty="0" err="1"/>
                        <a:t>oundations</a:t>
                      </a:r>
                      <a:r>
                        <a:rPr sz="1600" b="1" dirty="0"/>
                        <a:t> and anthroposophical understanding of the human being</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D8008"/>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D8008"/>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D8008"/>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8008"/>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D8008"/>
                    </a:solidFill>
                  </a:tcPr>
                </a:tc>
                <a:extLst>
                  <a:ext uri="{0D108BD9-81ED-4DB2-BD59-A6C34878D82A}">
                    <a16:rowId xmlns:a16="http://schemas.microsoft.com/office/drawing/2014/main" val="10005"/>
                  </a:ext>
                </a:extLst>
              </a:tr>
              <a:tr h="579232">
                <a:tc>
                  <a:txBody>
                    <a:bodyPr/>
                    <a:lstStyle/>
                    <a:p>
                      <a:pPr algn="l">
                        <a:defRPr sz="1800" b="0">
                          <a:solidFill>
                            <a:srgbClr val="000000"/>
                          </a:solidFill>
                        </a:defRPr>
                      </a:pPr>
                      <a:r>
                        <a:rPr sz="1600" b="1" dirty="0"/>
                        <a:t>Competence 5, Basic knowledge and understanding of human development, biography, education and psychology</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C0107"/>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FC0107"/>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C0107"/>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0107"/>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C0107"/>
                    </a:solidFill>
                  </a:tcPr>
                </a:tc>
                <a:extLst>
                  <a:ext uri="{0D108BD9-81ED-4DB2-BD59-A6C34878D82A}">
                    <a16:rowId xmlns:a16="http://schemas.microsoft.com/office/drawing/2014/main" val="10006"/>
                  </a:ext>
                </a:extLst>
              </a:tr>
              <a:tr h="335345">
                <a:tc>
                  <a:txBody>
                    <a:bodyPr/>
                    <a:lstStyle/>
                    <a:p>
                      <a:pPr algn="l">
                        <a:defRPr sz="1800" b="0">
                          <a:solidFill>
                            <a:srgbClr val="000000"/>
                          </a:solidFill>
                        </a:defRPr>
                      </a:pPr>
                      <a:r>
                        <a:rPr sz="1600" b="1" dirty="0">
                          <a:solidFill>
                            <a:srgbClr val="FFFFFF"/>
                          </a:solidFill>
                        </a:rPr>
                        <a:t>Competence 6, Professionalizing therapeutic measures and procedures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800080"/>
                    </a:solidFill>
                  </a:tcPr>
                </a:tc>
                <a:tc>
                  <a:txBody>
                    <a:bodyPr/>
                    <a:lstStyle/>
                    <a:p>
                      <a:pPr algn="l">
                        <a:defRPr sz="1800"/>
                      </a:pPr>
                      <a:r>
                        <a:rPr sz="1600" b="1"/>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800080"/>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800080"/>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800080"/>
                    </a:solidFill>
                  </a:tcPr>
                </a:tc>
                <a:extLst>
                  <a:ext uri="{0D108BD9-81ED-4DB2-BD59-A6C34878D82A}">
                    <a16:rowId xmlns:a16="http://schemas.microsoft.com/office/drawing/2014/main" val="10007"/>
                  </a:ext>
                </a:extLst>
              </a:tr>
              <a:tr h="341850">
                <a:tc>
                  <a:txBody>
                    <a:bodyPr/>
                    <a:lstStyle/>
                    <a:p>
                      <a:pPr algn="l">
                        <a:defRPr sz="1600"/>
                      </a:pPr>
                      <a:r>
                        <a:rPr dirty="0"/>
                        <a:t>Competence 7, Professional </a:t>
                      </a:r>
                      <a:r>
                        <a:rPr dirty="0" err="1"/>
                        <a:t>behaviour</a:t>
                      </a:r>
                      <a:r>
                        <a:rPr dirty="0"/>
                        <a:t>, conversation techniques, reflection</a:t>
                      </a:r>
                      <a:r>
                        <a:rPr lang="de-CH" dirty="0"/>
                        <a:t>,</a:t>
                      </a:r>
                      <a:r>
                        <a:rPr dirty="0"/>
                        <a:t> supervision</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3366FF"/>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3366FF"/>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3366FF"/>
                    </a:solidFill>
                  </a:tcPr>
                </a:tc>
                <a:tc>
                  <a:txBody>
                    <a:bodyPr/>
                    <a:lstStyle/>
                    <a:p>
                      <a:pPr algn="l">
                        <a:defRPr sz="1800"/>
                      </a:pPr>
                      <a:endParaRPr sz="1600" b="1" dirty="0">
                        <a:solidFill>
                          <a:srgbClr val="FFFFFF"/>
                        </a:solidFill>
                      </a:endParaRPr>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66FF"/>
                    </a:solidFill>
                  </a:tcPr>
                </a:tc>
                <a:tc>
                  <a:txBody>
                    <a:bodyPr/>
                    <a:lstStyle/>
                    <a:p>
                      <a:pPr algn="l">
                        <a:defRPr sz="1800"/>
                      </a:pPr>
                      <a:r>
                        <a:rPr sz="1600" b="1" dirty="0">
                          <a:solidFill>
                            <a:srgbClr val="FFFFFF"/>
                          </a:solidFill>
                        </a:rPr>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3366FF"/>
                    </a:solidFill>
                  </a:tcPr>
                </a:tc>
                <a:extLst>
                  <a:ext uri="{0D108BD9-81ED-4DB2-BD59-A6C34878D82A}">
                    <a16:rowId xmlns:a16="http://schemas.microsoft.com/office/drawing/2014/main" val="10008"/>
                  </a:ext>
                </a:extLst>
              </a:tr>
              <a:tr h="335345">
                <a:tc>
                  <a:txBody>
                    <a:bodyPr/>
                    <a:lstStyle/>
                    <a:p>
                      <a:pPr algn="l">
                        <a:defRPr sz="1800" b="0">
                          <a:solidFill>
                            <a:srgbClr val="000000"/>
                          </a:solidFill>
                        </a:defRPr>
                      </a:pPr>
                      <a:r>
                        <a:rPr sz="1600" b="1">
                          <a:solidFill>
                            <a:srgbClr val="FFFFFF"/>
                          </a:solidFill>
                        </a:rPr>
                        <a:t>Competence 8, Innovation and research</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0000FF"/>
                    </a:solidFill>
                  </a:tcPr>
                </a:tc>
                <a:tc>
                  <a:txBody>
                    <a:bodyPr/>
                    <a:lstStyle/>
                    <a:p>
                      <a:pPr algn="l">
                        <a:defRPr sz="1800"/>
                      </a:pPr>
                      <a:r>
                        <a:rPr sz="1600" b="1"/>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0000FF"/>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0000FF"/>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0000FF"/>
                    </a:solidFill>
                  </a:tcPr>
                </a:tc>
                <a:extLst>
                  <a:ext uri="{0D108BD9-81ED-4DB2-BD59-A6C34878D82A}">
                    <a16:rowId xmlns:a16="http://schemas.microsoft.com/office/drawing/2014/main" val="10009"/>
                  </a:ext>
                </a:extLst>
              </a:tr>
              <a:tr h="335345">
                <a:tc>
                  <a:txBody>
                    <a:bodyPr/>
                    <a:lstStyle/>
                    <a:p>
                      <a:pPr algn="l">
                        <a:defRPr sz="1800" b="0">
                          <a:solidFill>
                            <a:srgbClr val="000000"/>
                          </a:solidFill>
                        </a:defRPr>
                      </a:pPr>
                      <a:r>
                        <a:rPr sz="1600" b="1"/>
                        <a:t>Competence 9, Personal development, life-long learning, further training</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15ABB0"/>
                    </a:solidFill>
                  </a:tcPr>
                </a:tc>
                <a:tc>
                  <a:txBody>
                    <a:bodyPr/>
                    <a:lstStyle/>
                    <a:p>
                      <a:pPr algn="l">
                        <a:defRPr sz="1800"/>
                      </a:pPr>
                      <a:r>
                        <a:rPr sz="1600" b="1"/>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15ABB0"/>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15ABB0"/>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5ABB0"/>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15ABB0"/>
                    </a:solidFill>
                  </a:tcPr>
                </a:tc>
                <a:extLst>
                  <a:ext uri="{0D108BD9-81ED-4DB2-BD59-A6C34878D82A}">
                    <a16:rowId xmlns:a16="http://schemas.microsoft.com/office/drawing/2014/main" val="10010"/>
                  </a:ext>
                </a:extLst>
              </a:tr>
              <a:tr h="335345">
                <a:tc>
                  <a:txBody>
                    <a:bodyPr/>
                    <a:lstStyle/>
                    <a:p>
                      <a:pPr algn="l">
                        <a:defRPr sz="1800" b="0">
                          <a:solidFill>
                            <a:srgbClr val="000000"/>
                          </a:solidFill>
                        </a:defRPr>
                      </a:pPr>
                      <a:r>
                        <a:rPr sz="1600" b="1"/>
                        <a:t>Competence 10 – Legislative context for the profession, a–d: professional status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20FFFF"/>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20FFFF"/>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20FFFF"/>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0FFFF"/>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20FFFF"/>
                    </a:solidFill>
                  </a:tcPr>
                </a:tc>
                <a:extLst>
                  <a:ext uri="{0D108BD9-81ED-4DB2-BD59-A6C34878D82A}">
                    <a16:rowId xmlns:a16="http://schemas.microsoft.com/office/drawing/2014/main" val="10011"/>
                  </a:ext>
                </a:extLst>
              </a:tr>
              <a:tr h="335345">
                <a:tc>
                  <a:txBody>
                    <a:bodyPr/>
                    <a:lstStyle/>
                    <a:p>
                      <a:pPr algn="l">
                        <a:defRPr sz="1800" b="0">
                          <a:solidFill>
                            <a:srgbClr val="000000"/>
                          </a:solidFill>
                        </a:defRPr>
                      </a:pPr>
                      <a:r>
                        <a:rPr sz="1600" b="1"/>
                        <a:t>Competence 10 – Legislative context for the profession, e: professional ethics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21FF06"/>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21FF06"/>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21FF06"/>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1FF06"/>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21FF06"/>
                    </a:solidFill>
                  </a:tcPr>
                </a:tc>
                <a:extLst>
                  <a:ext uri="{0D108BD9-81ED-4DB2-BD59-A6C34878D82A}">
                    <a16:rowId xmlns:a16="http://schemas.microsoft.com/office/drawing/2014/main" val="10012"/>
                  </a:ext>
                </a:extLst>
              </a:tr>
              <a:tr h="579232">
                <a:tc>
                  <a:txBody>
                    <a:bodyPr/>
                    <a:lstStyle/>
                    <a:p>
                      <a:pPr algn="l">
                        <a:defRPr sz="1800" b="0">
                          <a:solidFill>
                            <a:srgbClr val="000000"/>
                          </a:solidFill>
                        </a:defRPr>
                      </a:pPr>
                      <a:r>
                        <a:rPr sz="1600" b="1">
                          <a:solidFill>
                            <a:srgbClr val="FFFFFF"/>
                          </a:solidFill>
                        </a:rPr>
                        <a:t>Competence 10 – Legislative context for the profession, f–o: professional rights (national laws)</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108001"/>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108001"/>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108001"/>
                    </a:solidFill>
                  </a:tcPr>
                </a:tc>
                <a:tc>
                  <a:txBody>
                    <a:bodyPr/>
                    <a:lstStyle/>
                    <a:p>
                      <a:pPr algn="l">
                        <a:defRPr sz="1800"/>
                      </a:pPr>
                      <a:endParaRPr sz="1600" b="1" dirty="0">
                        <a:solidFill>
                          <a:srgbClr val="FFFFFF"/>
                        </a:solidFill>
                      </a:endParaRPr>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08001"/>
                    </a:solidFill>
                  </a:tcPr>
                </a:tc>
                <a:tc>
                  <a:txBody>
                    <a:bodyPr/>
                    <a:lstStyle/>
                    <a:p>
                      <a:pPr algn="l">
                        <a:defRPr sz="1800"/>
                      </a:pPr>
                      <a:r>
                        <a:rPr sz="1600" b="1" dirty="0">
                          <a:solidFill>
                            <a:srgbClr val="FFFFFF"/>
                          </a:solidFill>
                        </a:rPr>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108001"/>
                    </a:solidFill>
                  </a:tcPr>
                </a:tc>
                <a:extLst>
                  <a:ext uri="{0D108BD9-81ED-4DB2-BD59-A6C34878D82A}">
                    <a16:rowId xmlns:a16="http://schemas.microsoft.com/office/drawing/2014/main" val="10013"/>
                  </a:ext>
                </a:extLst>
              </a:tr>
              <a:tr h="335345">
                <a:tc>
                  <a:txBody>
                    <a:bodyPr/>
                    <a:lstStyle/>
                    <a:p>
                      <a:pPr algn="l">
                        <a:defRPr sz="1800" b="0">
                          <a:solidFill>
                            <a:srgbClr val="000000"/>
                          </a:solidFill>
                        </a:defRPr>
                      </a:pPr>
                      <a:r>
                        <a:rPr sz="1600" b="1">
                          <a:solidFill>
                            <a:srgbClr val="FFFFFF"/>
                          </a:solidFill>
                        </a:rPr>
                        <a:t>Hospitation, internship, year of recognition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800002"/>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800002"/>
                    </a:solidFill>
                  </a:tcPr>
                </a:tc>
                <a:tc>
                  <a:txBody>
                    <a:bodyPr/>
                    <a:lstStyle/>
                    <a:p>
                      <a:pPr algn="l">
                        <a:defRPr sz="1800"/>
                      </a:pPr>
                      <a:r>
                        <a:rPr sz="1600" b="1" dirty="0">
                          <a:solidFill>
                            <a:srgbClr val="FFFFFF"/>
                          </a:solidFill>
                        </a:rPr>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800002"/>
                    </a:solidFill>
                  </a:tcPr>
                </a:tc>
                <a:tc>
                  <a:txBody>
                    <a:bodyPr/>
                    <a:lstStyle/>
                    <a:p>
                      <a:pPr algn="l">
                        <a:defRPr sz="1800"/>
                      </a:pPr>
                      <a:endParaRPr sz="1600" b="1" dirty="0">
                        <a:solidFill>
                          <a:srgbClr val="FFFFFF"/>
                        </a:solidFill>
                      </a:endParaRPr>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02"/>
                    </a:solidFill>
                  </a:tcPr>
                </a:tc>
                <a:tc>
                  <a:txBody>
                    <a:bodyPr/>
                    <a:lstStyle/>
                    <a:p>
                      <a:pPr algn="l">
                        <a:defRPr sz="1800"/>
                      </a:pPr>
                      <a:r>
                        <a:rPr sz="1600" b="1" dirty="0">
                          <a:solidFill>
                            <a:srgbClr val="FFFFFF"/>
                          </a:solidFill>
                        </a:rPr>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800002"/>
                    </a:solidFill>
                  </a:tcPr>
                </a:tc>
                <a:extLst>
                  <a:ext uri="{0D108BD9-81ED-4DB2-BD59-A6C34878D82A}">
                    <a16:rowId xmlns:a16="http://schemas.microsoft.com/office/drawing/2014/main" val="10014"/>
                  </a:ext>
                </a:extLst>
              </a:tr>
              <a:tr h="335345">
                <a:tc>
                  <a:txBody>
                    <a:bodyPr/>
                    <a:lstStyle/>
                    <a:p>
                      <a:pPr algn="l">
                        <a:defRPr sz="1800" b="0">
                          <a:solidFill>
                            <a:srgbClr val="000000"/>
                          </a:solidFill>
                        </a:defRPr>
                      </a:pPr>
                      <a:r>
                        <a:rPr sz="1600" b="1"/>
                        <a:t>Total</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D0D1D4"/>
                    </a:solidFill>
                  </a:tcPr>
                </a:tc>
                <a:tc>
                  <a:txBody>
                    <a:bodyPr/>
                    <a:lstStyle/>
                    <a:p>
                      <a:pPr algn="l">
                        <a:defRPr sz="1800"/>
                      </a:pPr>
                      <a:r>
                        <a:rPr sz="1600" b="1" dirty="0"/>
                        <a:t> </a:t>
                      </a: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D0D1D4"/>
                    </a:solidFill>
                  </a:tcPr>
                </a:tc>
                <a:tc>
                  <a:txBody>
                    <a:bodyPr/>
                    <a:lstStyle/>
                    <a:p>
                      <a:pPr algn="l">
                        <a:defRPr sz="1800"/>
                      </a:pPr>
                      <a:r>
                        <a:rPr sz="1600" b="1" dirty="0"/>
                        <a:t> </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D0D1D4"/>
                    </a:solidFill>
                  </a:tcPr>
                </a:tc>
                <a:tc>
                  <a:txBody>
                    <a:bodyPr/>
                    <a:lstStyle/>
                    <a:p>
                      <a:pPr algn="l">
                        <a:defRPr sz="1800"/>
                      </a:pPr>
                      <a:endParaRPr sz="1600" b="1" dirty="0"/>
                    </a:p>
                  </a:txBody>
                  <a:tcPr marL="45720" marR="4572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solidFill>
                      <a:srgbClr val="D0D1D4"/>
                    </a:solidFill>
                  </a:tcPr>
                </a:tc>
                <a:tc>
                  <a:txBody>
                    <a:bodyPr/>
                    <a:lstStyle/>
                    <a:p>
                      <a:pPr algn="l">
                        <a:defRPr sz="1800"/>
                      </a:pPr>
                      <a:r>
                        <a:rPr sz="1600" b="1" dirty="0"/>
                        <a:t> </a:t>
                      </a: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D0D1D4"/>
                    </a:solidFill>
                  </a:tcPr>
                </a:tc>
                <a:extLst>
                  <a:ext uri="{0D108BD9-81ED-4DB2-BD59-A6C34878D82A}">
                    <a16:rowId xmlns:a16="http://schemas.microsoft.com/office/drawing/2014/main" val="10015"/>
                  </a:ext>
                </a:extLst>
              </a:tr>
            </a:tbl>
          </a:graphicData>
        </a:graphic>
      </p:graphicFrame>
      <p:sp>
        <p:nvSpPr>
          <p:cNvPr id="170"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18</a:t>
            </a:fld>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EFC2BEDD-DAF9-5CCD-3C75-AA1EB30EA0E4}"/>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0EAA0199-1F35-3895-DD3F-71D4BF6602CA}"/>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C9A658A3-BBBF-9471-428A-815F8A4E8C60}"/>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school</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8AE7BF48-3D33-AB90-B9BC-FD74FF1FD6D0}"/>
              </a:ext>
            </a:extLst>
          </p:cNvPr>
          <p:cNvSpPr txBox="1">
            <a:spLocks noGrp="1"/>
          </p:cNvSpPr>
          <p:nvPr>
            <p:ph type="body" idx="1"/>
          </p:nvPr>
        </p:nvSpPr>
        <p:spPr>
          <a:xfrm>
            <a:off x="580845" y="2339603"/>
            <a:ext cx="10772955" cy="3704637"/>
          </a:xfrm>
          <a:prstGeom prst="rect">
            <a:avLst/>
          </a:prstGeom>
        </p:spPr>
        <p:txBody>
          <a:bodyPr lIns="45719" tIns="45720" rIns="45719" bIns="45720" anchor="t">
            <a:normAutofit/>
          </a:bodyPr>
          <a:lstStyle/>
          <a:p>
            <a:pPr>
              <a:lnSpc>
                <a:spcPct val="96000"/>
              </a:lnSpc>
              <a:defRPr sz="2300"/>
            </a:pPr>
            <a:r>
              <a:rPr lang="sv-SE" dirty="0"/>
              <a:t>In </a:t>
            </a:r>
            <a:r>
              <a:rPr lang="sv-SE" dirty="0" err="1"/>
              <a:t>this</a:t>
            </a:r>
            <a:r>
              <a:rPr lang="sv-SE" dirty="0"/>
              <a:t> </a:t>
            </a:r>
            <a:r>
              <a:rPr lang="sv-SE" dirty="0" err="1"/>
              <a:t>section</a:t>
            </a:r>
            <a:r>
              <a:rPr lang="sv-SE" dirty="0"/>
              <a:t>, </a:t>
            </a:r>
            <a:r>
              <a:rPr lang="sv-SE" dirty="0" err="1"/>
              <a:t>you</a:t>
            </a:r>
            <a:r>
              <a:rPr lang="sv-SE" dirty="0"/>
              <a:t> </a:t>
            </a:r>
            <a:r>
              <a:rPr lang="sv-SE" dirty="0" err="1"/>
              <a:t>can</a:t>
            </a:r>
            <a:r>
              <a:rPr lang="sv-SE" dirty="0"/>
              <a:t> </a:t>
            </a:r>
            <a:r>
              <a:rPr lang="sv-SE" dirty="0" err="1"/>
              <a:t>describe</a:t>
            </a:r>
            <a:r>
              <a:rPr lang="sv-SE" dirty="0"/>
              <a:t> the </a:t>
            </a:r>
            <a:r>
              <a:rPr lang="sv-SE" dirty="0" err="1"/>
              <a:t>specific</a:t>
            </a:r>
            <a:r>
              <a:rPr lang="sv-SE" dirty="0"/>
              <a:t> </a:t>
            </a:r>
            <a:r>
              <a:rPr lang="sv-SE" dirty="0" err="1"/>
              <a:t>characteristics</a:t>
            </a:r>
            <a:r>
              <a:rPr lang="sv-SE" dirty="0"/>
              <a:t> of the different </a:t>
            </a:r>
            <a:r>
              <a:rPr lang="sv-SE" dirty="0" err="1"/>
              <a:t>specializations</a:t>
            </a:r>
            <a:r>
              <a:rPr lang="sv-SE" dirty="0"/>
              <a:t>.</a:t>
            </a:r>
          </a:p>
          <a:p>
            <a:pPr>
              <a:lnSpc>
                <a:spcPct val="96000"/>
              </a:lnSpc>
              <a:defRPr sz="2300"/>
            </a:pPr>
            <a:r>
              <a:rPr lang="sv-SE" dirty="0" err="1"/>
              <a:t>You</a:t>
            </a:r>
            <a:r>
              <a:rPr lang="sv-SE" dirty="0"/>
              <a:t> </a:t>
            </a:r>
            <a:r>
              <a:rPr lang="sv-SE" dirty="0" err="1"/>
              <a:t>will</a:t>
            </a:r>
            <a:r>
              <a:rPr lang="sv-SE" dirty="0"/>
              <a:t> </a:t>
            </a:r>
            <a:r>
              <a:rPr lang="sv-SE" dirty="0" err="1"/>
              <a:t>receive</a:t>
            </a:r>
            <a:r>
              <a:rPr lang="sv-SE" dirty="0"/>
              <a:t> 10 </a:t>
            </a:r>
            <a:r>
              <a:rPr lang="sv-SE" dirty="0" err="1"/>
              <a:t>minutes</a:t>
            </a:r>
            <a:r>
              <a:rPr lang="sv-SE" dirty="0"/>
              <a:t> for </a:t>
            </a:r>
            <a:r>
              <a:rPr lang="sv-SE" dirty="0" err="1"/>
              <a:t>each</a:t>
            </a:r>
            <a:r>
              <a:rPr lang="sv-SE" dirty="0"/>
              <a:t> </a:t>
            </a:r>
            <a:r>
              <a:rPr lang="sv-SE" dirty="0" err="1"/>
              <a:t>additional</a:t>
            </a:r>
            <a:r>
              <a:rPr lang="sv-SE" dirty="0"/>
              <a:t> </a:t>
            </a:r>
            <a:r>
              <a:rPr lang="sv-SE" dirty="0" err="1"/>
              <a:t>specialization</a:t>
            </a:r>
            <a:r>
              <a:rPr lang="sv-SE" dirty="0"/>
              <a:t>/</a:t>
            </a:r>
            <a:r>
              <a:rPr lang="sv-SE" dirty="0" err="1"/>
              <a:t>study</a:t>
            </a:r>
            <a:r>
              <a:rPr lang="sv-SE" dirty="0"/>
              <a:t> program (</a:t>
            </a:r>
            <a:r>
              <a:rPr lang="sv-SE" dirty="0" err="1"/>
              <a:t>up</a:t>
            </a:r>
            <a:r>
              <a:rPr lang="sv-SE" dirty="0"/>
              <a:t> to 3 </a:t>
            </a:r>
            <a:r>
              <a:rPr lang="sv-SE" dirty="0" err="1"/>
              <a:t>additional</a:t>
            </a:r>
            <a:r>
              <a:rPr lang="sv-SE" dirty="0"/>
              <a:t> </a:t>
            </a:r>
            <a:r>
              <a:rPr lang="sv-SE" dirty="0" err="1"/>
              <a:t>specializations</a:t>
            </a:r>
            <a:r>
              <a:rPr lang="sv-SE" dirty="0"/>
              <a:t> = a total of 4 </a:t>
            </a:r>
            <a:r>
              <a:rPr lang="sv-SE" dirty="0" err="1"/>
              <a:t>specializations</a:t>
            </a:r>
            <a:r>
              <a:rPr lang="sv-SE" dirty="0"/>
              <a:t>).</a:t>
            </a:r>
          </a:p>
          <a:p>
            <a:pPr>
              <a:lnSpc>
                <a:spcPct val="96000"/>
              </a:lnSpc>
              <a:defRPr sz="2300"/>
            </a:pPr>
            <a:r>
              <a:rPr lang="sv-SE" dirty="0"/>
              <a:t>Of </a:t>
            </a:r>
            <a:r>
              <a:rPr lang="sv-SE" dirty="0" err="1"/>
              <a:t>course</a:t>
            </a:r>
            <a:r>
              <a:rPr lang="sv-SE" dirty="0"/>
              <a:t>, </a:t>
            </a:r>
            <a:r>
              <a:rPr lang="sv-SE" dirty="0" err="1"/>
              <a:t>you</a:t>
            </a:r>
            <a:r>
              <a:rPr lang="sv-SE" dirty="0"/>
              <a:t> </a:t>
            </a:r>
            <a:r>
              <a:rPr lang="sv-SE" dirty="0" err="1"/>
              <a:t>can</a:t>
            </a:r>
            <a:r>
              <a:rPr lang="sv-SE" dirty="0"/>
              <a:t> </a:t>
            </a:r>
            <a:r>
              <a:rPr lang="sv-SE" dirty="0" err="1"/>
              <a:t>distribute</a:t>
            </a:r>
            <a:r>
              <a:rPr lang="sv-SE" dirty="0"/>
              <a:t> the extra </a:t>
            </a:r>
            <a:r>
              <a:rPr lang="sv-SE" dirty="0" err="1"/>
              <a:t>time</a:t>
            </a:r>
            <a:r>
              <a:rPr lang="sv-SE" dirty="0"/>
              <a:t> </a:t>
            </a:r>
            <a:r>
              <a:rPr lang="sv-SE" dirty="0" err="1"/>
              <a:t>however</a:t>
            </a:r>
            <a:r>
              <a:rPr lang="sv-SE" dirty="0"/>
              <a:t> </a:t>
            </a:r>
            <a:r>
              <a:rPr lang="sv-SE" dirty="0" err="1"/>
              <a:t>you</a:t>
            </a:r>
            <a:r>
              <a:rPr lang="sv-SE" dirty="0"/>
              <a:t> like </a:t>
            </a:r>
            <a:r>
              <a:rPr lang="sv-SE" dirty="0" err="1"/>
              <a:t>throughout</a:t>
            </a:r>
            <a:r>
              <a:rPr lang="sv-SE" dirty="0"/>
              <a:t> the </a:t>
            </a:r>
            <a:r>
              <a:rPr lang="sv-SE" dirty="0" err="1"/>
              <a:t>entire</a:t>
            </a:r>
            <a:r>
              <a:rPr lang="sv-SE" dirty="0"/>
              <a:t> presentation. In </a:t>
            </a:r>
            <a:r>
              <a:rPr lang="sv-SE" dirty="0" err="1"/>
              <a:t>other</a:t>
            </a:r>
            <a:r>
              <a:rPr lang="sv-SE" dirty="0"/>
              <a:t> </a:t>
            </a:r>
            <a:r>
              <a:rPr lang="sv-SE" dirty="0" err="1"/>
              <a:t>words</a:t>
            </a:r>
            <a:r>
              <a:rPr lang="sv-SE" dirty="0"/>
              <a:t>, </a:t>
            </a:r>
            <a:r>
              <a:rPr lang="sv-SE" dirty="0" err="1"/>
              <a:t>if</a:t>
            </a:r>
            <a:r>
              <a:rPr lang="sv-SE" dirty="0"/>
              <a:t> </a:t>
            </a:r>
            <a:r>
              <a:rPr lang="sv-SE" dirty="0" err="1"/>
              <a:t>you</a:t>
            </a:r>
            <a:r>
              <a:rPr lang="sv-SE" dirty="0"/>
              <a:t> </a:t>
            </a:r>
            <a:r>
              <a:rPr lang="sv-SE" dirty="0" err="1"/>
              <a:t>would</a:t>
            </a:r>
            <a:r>
              <a:rPr lang="sv-SE" dirty="0"/>
              <a:t> like to </a:t>
            </a:r>
            <a:r>
              <a:rPr lang="sv-SE" dirty="0" err="1"/>
              <a:t>use</a:t>
            </a:r>
            <a:r>
              <a:rPr lang="sv-SE" dirty="0"/>
              <a:t> </a:t>
            </a:r>
            <a:r>
              <a:rPr lang="sv-SE" dirty="0" err="1"/>
              <a:t>some</a:t>
            </a:r>
            <a:r>
              <a:rPr lang="sv-SE" dirty="0"/>
              <a:t> of the extra </a:t>
            </a:r>
            <a:r>
              <a:rPr lang="sv-SE" dirty="0" err="1"/>
              <a:t>time</a:t>
            </a:r>
            <a:r>
              <a:rPr lang="sv-SE" dirty="0"/>
              <a:t> in the </a:t>
            </a:r>
            <a:r>
              <a:rPr lang="sv-SE" dirty="0" err="1"/>
              <a:t>previous</a:t>
            </a:r>
            <a:r>
              <a:rPr lang="sv-SE" dirty="0"/>
              <a:t> </a:t>
            </a:r>
            <a:r>
              <a:rPr lang="sv-SE" dirty="0" err="1"/>
              <a:t>slides</a:t>
            </a:r>
            <a:r>
              <a:rPr lang="sv-SE" dirty="0"/>
              <a:t>, </a:t>
            </a:r>
            <a:r>
              <a:rPr lang="sv-SE" dirty="0" err="1"/>
              <a:t>that</a:t>
            </a:r>
            <a:r>
              <a:rPr lang="sv-SE" dirty="0"/>
              <a:t> is </a:t>
            </a:r>
            <a:r>
              <a:rPr lang="sv-SE" dirty="0" err="1"/>
              <a:t>totally</a:t>
            </a:r>
            <a:r>
              <a:rPr lang="sv-SE" dirty="0"/>
              <a:t> fine, as long as the presentation as a </a:t>
            </a:r>
            <a:r>
              <a:rPr lang="sv-SE" dirty="0" err="1"/>
              <a:t>whole</a:t>
            </a:r>
            <a:r>
              <a:rPr lang="sv-SE" dirty="0"/>
              <a:t> </a:t>
            </a:r>
            <a:r>
              <a:rPr lang="sv-SE" dirty="0" err="1"/>
              <a:t>does</a:t>
            </a:r>
            <a:r>
              <a:rPr lang="sv-SE" dirty="0"/>
              <a:t> not </a:t>
            </a:r>
            <a:r>
              <a:rPr lang="sv-SE" dirty="0" err="1"/>
              <a:t>exceed</a:t>
            </a:r>
            <a:r>
              <a:rPr lang="sv-SE" dirty="0"/>
              <a:t> the </a:t>
            </a:r>
            <a:r>
              <a:rPr lang="sv-SE" dirty="0" err="1"/>
              <a:t>time</a:t>
            </a:r>
            <a:r>
              <a:rPr lang="sv-SE" dirty="0"/>
              <a:t> limit.</a:t>
            </a:r>
            <a:endParaRPr dirty="0"/>
          </a:p>
        </p:txBody>
      </p:sp>
      <p:sp>
        <p:nvSpPr>
          <p:cNvPr id="111" name="Platshållare för bildnummer 4">
            <a:extLst>
              <a:ext uri="{FF2B5EF4-FFF2-40B4-BE49-F238E27FC236}">
                <a16:creationId xmlns:a16="http://schemas.microsoft.com/office/drawing/2014/main" id="{F4C3D0C8-B1AC-0A9F-D240-5AC12D30578B}"/>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19</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206835035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pic>
        <p:nvPicPr>
          <p:cNvPr id="9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99" name="Rubrik 1"/>
          <p:cNvSpPr txBox="1">
            <a:spLocks noGrp="1"/>
          </p:cNvSpPr>
          <p:nvPr>
            <p:ph type="title"/>
          </p:nvPr>
        </p:nvSpPr>
        <p:spPr>
          <a:xfrm>
            <a:off x="838200" y="170322"/>
            <a:ext cx="10515600" cy="863311"/>
          </a:xfrm>
          <a:prstGeom prst="rect">
            <a:avLst/>
          </a:prstGeom>
        </p:spPr>
        <p:txBody>
          <a:bodyPr/>
          <a:lstStyle>
            <a:lvl1pPr>
              <a:defRPr sz="3900" b="1">
                <a:latin typeface="+mn-lt"/>
                <a:ea typeface="+mn-ea"/>
                <a:cs typeface="+mn-cs"/>
                <a:sym typeface="Calibri"/>
              </a:defRPr>
            </a:lvl1pPr>
          </a:lstStyle>
          <a:p>
            <a:r>
              <a:t>Presentation of your school/postgraduate course</a:t>
            </a:r>
          </a:p>
        </p:txBody>
      </p:sp>
      <p:sp>
        <p:nvSpPr>
          <p:cNvPr id="100" name="Platshållare för innehåll 2"/>
          <p:cNvSpPr txBox="1">
            <a:spLocks noGrp="1"/>
          </p:cNvSpPr>
          <p:nvPr>
            <p:ph type="body" idx="1"/>
          </p:nvPr>
        </p:nvSpPr>
        <p:spPr>
          <a:xfrm>
            <a:off x="580845" y="1033632"/>
            <a:ext cx="10772955" cy="5466922"/>
          </a:xfrm>
          <a:prstGeom prst="rect">
            <a:avLst/>
          </a:prstGeom>
        </p:spPr>
        <p:txBody>
          <a:bodyPr/>
          <a:lstStyle/>
          <a:p>
            <a:pPr>
              <a:lnSpc>
                <a:spcPct val="96000"/>
              </a:lnSpc>
              <a:defRPr sz="2300"/>
            </a:pPr>
            <a:r>
              <a:rPr dirty="0"/>
              <a:t>This PowerPoint template is a suggestion on how you can compose your PowerPoint presentation. It is intended as inspiration and support, and of course you yourself decide how you want to structure and design your own presentation.</a:t>
            </a:r>
          </a:p>
          <a:p>
            <a:pPr>
              <a:lnSpc>
                <a:spcPct val="96000"/>
              </a:lnSpc>
              <a:defRPr sz="2300"/>
            </a:pPr>
            <a:r>
              <a:rPr dirty="0"/>
              <a:t>The presentation can be forwarded on request to the section leaders or used for other presentation purposes.</a:t>
            </a:r>
          </a:p>
          <a:p>
            <a:pPr>
              <a:lnSpc>
                <a:spcPct val="96000"/>
              </a:lnSpc>
              <a:defRPr sz="2300"/>
            </a:pPr>
            <a:r>
              <a:rPr dirty="0"/>
              <a:t>The school presentation consist</a:t>
            </a:r>
            <a:r>
              <a:rPr lang="de-CH" dirty="0"/>
              <a:t>s</a:t>
            </a:r>
            <a:r>
              <a:rPr dirty="0"/>
              <a:t> of:</a:t>
            </a:r>
          </a:p>
          <a:p>
            <a:pPr marL="685800" lvl="1" indent="-228600">
              <a:lnSpc>
                <a:spcPct val="96000"/>
              </a:lnSpc>
              <a:spcBef>
                <a:spcPts val="500"/>
              </a:spcBef>
              <a:defRPr sz="1700"/>
            </a:pPr>
            <a:r>
              <a:rPr dirty="0"/>
              <a:t>30 minutes lecture – presentation of the school, supported by a digital presentation, e.g. PowerPoint</a:t>
            </a:r>
            <a:endParaRPr sz="2000" dirty="0"/>
          </a:p>
          <a:p>
            <a:pPr marL="685800" lvl="1" indent="-228600">
              <a:lnSpc>
                <a:spcPct val="96000"/>
              </a:lnSpc>
              <a:spcBef>
                <a:spcPts val="500"/>
              </a:spcBef>
              <a:defRPr sz="1700"/>
            </a:pPr>
            <a:r>
              <a:rPr dirty="0"/>
              <a:t>15 minutes time for discussion and exhibition/display (could be prolonged, e.g. over lunch/coffee break, if on-site)</a:t>
            </a:r>
            <a:endParaRPr sz="2000" dirty="0"/>
          </a:p>
          <a:p>
            <a:pPr>
              <a:lnSpc>
                <a:spcPct val="96000"/>
              </a:lnSpc>
              <a:defRPr sz="2300"/>
            </a:pPr>
            <a:r>
              <a:rPr lang="de-CH" dirty="0"/>
              <a:t>In </a:t>
            </a:r>
            <a:r>
              <a:rPr lang="de-CH" u="sng" dirty="0">
                <a:solidFill>
                  <a:srgbClr val="0563C1"/>
                </a:solidFill>
                <a:uFill>
                  <a:solidFill>
                    <a:srgbClr val="0563C1"/>
                  </a:solidFill>
                </a:uFill>
                <a:hlinkClick r:id="rId3"/>
              </a:rPr>
              <a:t>the iARTe handbook</a:t>
            </a:r>
            <a:r>
              <a:rPr lang="de-CH" dirty="0"/>
              <a:t> </a:t>
            </a:r>
            <a:r>
              <a:rPr lang="de-CH" dirty="0" err="1"/>
              <a:t>you</a:t>
            </a:r>
            <a:r>
              <a:rPr lang="de-CH" dirty="0"/>
              <a:t> will find </a:t>
            </a:r>
            <a:r>
              <a:rPr lang="de-CH" dirty="0" err="1"/>
              <a:t>the</a:t>
            </a:r>
            <a:r>
              <a:rPr lang="de-CH" dirty="0"/>
              <a:t> </a:t>
            </a:r>
            <a:r>
              <a:rPr lang="de-CH" dirty="0" err="1"/>
              <a:t>detailed</a:t>
            </a:r>
            <a:r>
              <a:rPr lang="de-CH" dirty="0"/>
              <a:t> </a:t>
            </a:r>
            <a:r>
              <a:rPr lang="de-CH" dirty="0" err="1"/>
              <a:t>guidelines</a:t>
            </a:r>
            <a:r>
              <a:rPr lang="de-CH" dirty="0"/>
              <a:t> </a:t>
            </a:r>
            <a:r>
              <a:rPr lang="de-CH" dirty="0" err="1"/>
              <a:t>for</a:t>
            </a:r>
            <a:r>
              <a:rPr lang="de-CH" dirty="0"/>
              <a:t> </a:t>
            </a:r>
            <a:r>
              <a:rPr lang="de-CH" dirty="0" err="1"/>
              <a:t>the</a:t>
            </a:r>
            <a:r>
              <a:rPr lang="de-CH" dirty="0"/>
              <a:t> </a:t>
            </a:r>
            <a:r>
              <a:rPr lang="de-CH" dirty="0" err="1"/>
              <a:t>school</a:t>
            </a:r>
            <a:r>
              <a:rPr lang="de-CH" dirty="0"/>
              <a:t> </a:t>
            </a:r>
            <a:r>
              <a:rPr lang="de-CH" dirty="0" err="1"/>
              <a:t>presentations</a:t>
            </a:r>
            <a:r>
              <a:rPr lang="de-CH" dirty="0"/>
              <a:t>.</a:t>
            </a:r>
          </a:p>
          <a:p>
            <a:pPr>
              <a:lnSpc>
                <a:spcPct val="96000"/>
              </a:lnSpc>
              <a:defRPr sz="2300"/>
            </a:pPr>
            <a:r>
              <a:rPr dirty="0"/>
              <a:t>This PowerPoint template covers the 30 minutes for your lecture. </a:t>
            </a:r>
          </a:p>
          <a:p>
            <a:pPr marL="685800" lvl="1" indent="-228600">
              <a:lnSpc>
                <a:spcPct val="96000"/>
              </a:lnSpc>
              <a:spcBef>
                <a:spcPts val="500"/>
              </a:spcBef>
              <a:defRPr sz="1700"/>
            </a:pPr>
            <a:r>
              <a:rPr dirty="0"/>
              <a:t>If you have decided to include the exhibition/display into the digital presentation, you have some additional minutes to cover, but make sure that about 10 minutes are left for the discussion.  </a:t>
            </a:r>
          </a:p>
        </p:txBody>
      </p:sp>
      <p:sp>
        <p:nvSpPr>
          <p:cNvPr id="10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2</a:t>
            </a:fld>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 and …</a:t>
            </a:r>
          </a:p>
        </p:txBody>
      </p:sp>
      <p:sp>
        <p:nvSpPr>
          <p:cNvPr id="155"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 give us an overview of the process of your studies – in words, as a picture/schedule, or in another form that suits you best.</a:t>
            </a:r>
          </a:p>
          <a:p>
            <a:pPr>
              <a:lnSpc>
                <a:spcPct val="100000"/>
              </a:lnSpc>
            </a:pPr>
            <a:r>
              <a:t>You don’t have to go very deep into detail, a general overview will be quite sufficient! </a:t>
            </a:r>
          </a:p>
        </p:txBody>
      </p:sp>
      <p:sp>
        <p:nvSpPr>
          <p:cNvPr id="156"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20</a:t>
            </a:fld>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Rubrik 1"/>
          <p:cNvSpPr txBox="1">
            <a:spLocks noGrp="1"/>
          </p:cNvSpPr>
          <p:nvPr>
            <p:ph type="title"/>
          </p:nvPr>
        </p:nvSpPr>
        <p:spPr>
          <a:xfrm>
            <a:off x="838200" y="365125"/>
            <a:ext cx="10515600" cy="1325563"/>
          </a:xfrm>
          <a:prstGeom prst="rect">
            <a:avLst/>
          </a:prstGeom>
        </p:spPr>
        <p:txBody>
          <a:bodyPr/>
          <a:lstStyle>
            <a:lvl1pPr>
              <a:lnSpc>
                <a:spcPct val="100000"/>
              </a:lnSpc>
              <a:defRPr b="1">
                <a:latin typeface="+mn-lt"/>
                <a:ea typeface="+mn-ea"/>
                <a:cs typeface="+mn-cs"/>
                <a:sym typeface="Calibri"/>
              </a:defRPr>
            </a:lvl1pPr>
          </a:lstStyle>
          <a:p>
            <a:r>
              <a:t>… the main study goals/competencies …</a:t>
            </a:r>
          </a:p>
        </p:txBody>
      </p:sp>
      <p:sp>
        <p:nvSpPr>
          <p:cNvPr id="159"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 and how you work to make the students fulfill them.</a:t>
            </a:r>
          </a:p>
          <a:p>
            <a:pPr marL="0" indent="0">
              <a:lnSpc>
                <a:spcPct val="100000"/>
              </a:lnSpc>
              <a:buSzTx/>
              <a:buNone/>
              <a:defRPr sz="2400" i="1"/>
            </a:pPr>
            <a:r>
              <a:t>You don’t have to go into detail regarding the goals – we all know the details of the list of competencies in the iARTe handbook, just take some examples which highlight what you find most important. You can e.g. start out from your data in the color-coded table of competencies – if you have used the table in the presentation. </a:t>
            </a:r>
          </a:p>
          <a:p>
            <a:pPr marL="0" indent="0">
              <a:lnSpc>
                <a:spcPct val="100000"/>
              </a:lnSpc>
              <a:buSzTx/>
              <a:buNone/>
              <a:defRPr sz="2400" i="1"/>
            </a:pPr>
            <a:r>
              <a:t>Perhaps you can relate the learning outcomes to the courses and the progression of the studies.</a:t>
            </a:r>
          </a:p>
        </p:txBody>
      </p:sp>
      <p:sp>
        <p:nvSpPr>
          <p:cNvPr id="160"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21</a:t>
            </a:fld>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70EB5C05-A1D2-BE81-20A5-B93F0E7846FB}"/>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2AE9AB96-4C83-4BA9-92E7-EDBDA75F7A37}"/>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74D64CBE-DC88-D073-35F0-D854F5EA206E}"/>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school</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7457C136-CCCD-4EB7-0410-762D77FA6620}"/>
              </a:ext>
            </a:extLst>
          </p:cNvPr>
          <p:cNvSpPr txBox="1">
            <a:spLocks noGrp="1"/>
          </p:cNvSpPr>
          <p:nvPr>
            <p:ph type="body" idx="1"/>
          </p:nvPr>
        </p:nvSpPr>
        <p:spPr>
          <a:xfrm>
            <a:off x="580845" y="2339603"/>
            <a:ext cx="10772955" cy="3704637"/>
          </a:xfrm>
          <a:prstGeom prst="rect">
            <a:avLst/>
          </a:prstGeom>
        </p:spPr>
        <p:txBody>
          <a:bodyPr/>
          <a:lstStyle/>
          <a:p>
            <a:pPr>
              <a:lnSpc>
                <a:spcPct val="96000"/>
              </a:lnSpc>
              <a:defRPr sz="2300"/>
            </a:pPr>
            <a:r>
              <a:rPr lang="sv-SE" dirty="0"/>
              <a:t>The last </a:t>
            </a:r>
            <a:r>
              <a:rPr lang="sv-SE" dirty="0" err="1"/>
              <a:t>three</a:t>
            </a:r>
            <a:r>
              <a:rPr lang="sv-SE" dirty="0"/>
              <a:t> </a:t>
            </a:r>
            <a:r>
              <a:rPr lang="sv-SE" dirty="0" err="1"/>
              <a:t>slides</a:t>
            </a:r>
            <a:r>
              <a:rPr lang="sv-SE" dirty="0"/>
              <a:t> focus on the </a:t>
            </a:r>
            <a:r>
              <a:rPr lang="sv-SE" dirty="0" err="1"/>
              <a:t>future</a:t>
            </a:r>
            <a:r>
              <a:rPr lang="sv-SE" dirty="0"/>
              <a:t> </a:t>
            </a:r>
            <a:r>
              <a:rPr lang="sv-SE" dirty="0" err="1"/>
              <a:t>prospects</a:t>
            </a:r>
            <a:r>
              <a:rPr lang="sv-SE" dirty="0"/>
              <a:t> for the program as a </a:t>
            </a:r>
            <a:r>
              <a:rPr lang="sv-SE" dirty="0" err="1"/>
              <a:t>whole</a:t>
            </a:r>
            <a:r>
              <a:rPr lang="sv-SE" dirty="0"/>
              <a:t>. </a:t>
            </a:r>
            <a:r>
              <a:rPr lang="sv-SE" dirty="0" err="1"/>
              <a:t>This</a:t>
            </a:r>
            <a:r>
              <a:rPr lang="sv-SE" dirty="0"/>
              <a:t> information is general in </a:t>
            </a:r>
            <a:r>
              <a:rPr lang="sv-SE" dirty="0" err="1"/>
              <a:t>nature</a:t>
            </a:r>
            <a:r>
              <a:rPr lang="sv-SE" dirty="0"/>
              <a:t> and </a:t>
            </a:r>
            <a:r>
              <a:rPr lang="sv-SE" dirty="0" err="1"/>
              <a:t>applies</a:t>
            </a:r>
            <a:r>
              <a:rPr lang="sv-SE" dirty="0"/>
              <a:t> to all of </a:t>
            </a:r>
            <a:r>
              <a:rPr lang="sv-SE" dirty="0" err="1"/>
              <a:t>your</a:t>
            </a:r>
            <a:r>
              <a:rPr lang="sv-SE" dirty="0"/>
              <a:t> </a:t>
            </a:r>
            <a:r>
              <a:rPr lang="sv-SE" dirty="0" err="1"/>
              <a:t>specializations</a:t>
            </a:r>
            <a:r>
              <a:rPr lang="sv-SE" dirty="0"/>
              <a:t> (</a:t>
            </a:r>
            <a:r>
              <a:rPr lang="sv-SE" dirty="0" err="1"/>
              <a:t>though</a:t>
            </a:r>
            <a:r>
              <a:rPr lang="sv-SE" dirty="0"/>
              <a:t>, of </a:t>
            </a:r>
            <a:r>
              <a:rPr lang="sv-SE" dirty="0" err="1"/>
              <a:t>course</a:t>
            </a:r>
            <a:r>
              <a:rPr lang="sv-SE" dirty="0"/>
              <a:t>, the program </a:t>
            </a:r>
            <a:r>
              <a:rPr lang="sv-SE" dirty="0" err="1"/>
              <a:t>may</a:t>
            </a:r>
            <a:r>
              <a:rPr lang="sv-SE" dirty="0"/>
              <a:t> </a:t>
            </a:r>
            <a:r>
              <a:rPr lang="sv-SE" dirty="0" err="1"/>
              <a:t>have</a:t>
            </a:r>
            <a:r>
              <a:rPr lang="sv-SE" dirty="0"/>
              <a:t> different </a:t>
            </a:r>
            <a:r>
              <a:rPr lang="sv-SE" dirty="0" err="1"/>
              <a:t>cooperation</a:t>
            </a:r>
            <a:r>
              <a:rPr lang="sv-SE" dirty="0"/>
              <a:t> partners for different </a:t>
            </a:r>
            <a:r>
              <a:rPr lang="sv-SE" dirty="0" err="1"/>
              <a:t>specializations</a:t>
            </a:r>
            <a:r>
              <a:rPr lang="sv-SE" dirty="0"/>
              <a:t>).</a:t>
            </a:r>
            <a:endParaRPr dirty="0"/>
          </a:p>
        </p:txBody>
      </p:sp>
      <p:sp>
        <p:nvSpPr>
          <p:cNvPr id="111" name="Platshållare för bildnummer 4">
            <a:extLst>
              <a:ext uri="{FF2B5EF4-FFF2-40B4-BE49-F238E27FC236}">
                <a16:creationId xmlns:a16="http://schemas.microsoft.com/office/drawing/2014/main" id="{AB9509DE-971B-D2B9-79E6-8FCE6AAEA6DF}"/>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22</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823698593"/>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With what organisations and other training courses do you cooperate?</a:t>
            </a:r>
          </a:p>
        </p:txBody>
      </p:sp>
      <p:sp>
        <p:nvSpPr>
          <p:cNvPr id="163"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The Medical Section?</a:t>
            </a:r>
          </a:p>
          <a:p>
            <a:pPr>
              <a:lnSpc>
                <a:spcPct val="100000"/>
              </a:lnSpc>
            </a:pPr>
            <a:r>
              <a:t>Regional professional associations?</a:t>
            </a:r>
          </a:p>
          <a:p>
            <a:pPr>
              <a:lnSpc>
                <a:spcPct val="100000"/>
              </a:lnSpc>
            </a:pPr>
            <a:r>
              <a:t>Other training institutions?</a:t>
            </a:r>
          </a:p>
          <a:p>
            <a:pPr>
              <a:lnSpc>
                <a:spcPct val="100000"/>
              </a:lnSpc>
            </a:pPr>
            <a:r>
              <a:t>Other?</a:t>
            </a:r>
          </a:p>
        </p:txBody>
      </p:sp>
      <p:sp>
        <p:nvSpPr>
          <p:cNvPr id="164"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23</a:t>
            </a:fld>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Give us a self-assessment</a:t>
            </a:r>
          </a:p>
        </p:txBody>
      </p:sp>
      <p:sp>
        <p:nvSpPr>
          <p:cNvPr id="167"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rPr dirty="0"/>
              <a:t>What are the </a:t>
            </a:r>
            <a:r>
              <a:rPr dirty="0" err="1"/>
              <a:t>streng</a:t>
            </a:r>
            <a:r>
              <a:rPr lang="de-CH" dirty="0"/>
              <a:t>t</a:t>
            </a:r>
            <a:r>
              <a:rPr dirty="0" err="1"/>
              <a:t>hs</a:t>
            </a:r>
            <a:r>
              <a:rPr dirty="0"/>
              <a:t> and challenges for your school?</a:t>
            </a:r>
          </a:p>
          <a:p>
            <a:pPr marL="685800" lvl="1" indent="-228600">
              <a:lnSpc>
                <a:spcPct val="100000"/>
              </a:lnSpc>
              <a:spcBef>
                <a:spcPts val="500"/>
              </a:spcBef>
              <a:defRPr sz="2400"/>
            </a:pPr>
            <a:r>
              <a:rPr dirty="0"/>
              <a:t>How did you acquire the strengths?</a:t>
            </a:r>
          </a:p>
          <a:p>
            <a:pPr marL="685800" lvl="1" indent="-228600">
              <a:lnSpc>
                <a:spcPct val="100000"/>
              </a:lnSpc>
              <a:spcBef>
                <a:spcPts val="500"/>
              </a:spcBef>
              <a:defRPr sz="2400"/>
            </a:pPr>
            <a:r>
              <a:rPr dirty="0"/>
              <a:t>And how do you deal with the challenges?</a:t>
            </a:r>
          </a:p>
        </p:txBody>
      </p:sp>
      <p:sp>
        <p:nvSpPr>
          <p:cNvPr id="168"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24</a:t>
            </a:fld>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The future</a:t>
            </a:r>
          </a:p>
        </p:txBody>
      </p:sp>
      <p:sp>
        <p:nvSpPr>
          <p:cNvPr id="171" name="Platshållare för innehåll 2"/>
          <p:cNvSpPr txBox="1">
            <a:spLocks noGrp="1"/>
          </p:cNvSpPr>
          <p:nvPr>
            <p:ph type="body" idx="1"/>
          </p:nvPr>
        </p:nvSpPr>
        <p:spPr>
          <a:xfrm>
            <a:off x="838200" y="1825625"/>
            <a:ext cx="10515600" cy="4351338"/>
          </a:xfrm>
          <a:prstGeom prst="rect">
            <a:avLst/>
          </a:prstGeom>
        </p:spPr>
        <p:txBody>
          <a:bodyPr/>
          <a:lstStyle/>
          <a:p>
            <a:pPr>
              <a:lnSpc>
                <a:spcPct val="100000"/>
              </a:lnSpc>
            </a:pPr>
            <a:r>
              <a:t>What are you working on to develop further?</a:t>
            </a:r>
          </a:p>
          <a:p>
            <a:pPr marL="685800" lvl="1" indent="-228600">
              <a:lnSpc>
                <a:spcPct val="100000"/>
              </a:lnSpc>
              <a:spcBef>
                <a:spcPts val="500"/>
              </a:spcBef>
              <a:defRPr sz="2400"/>
            </a:pPr>
            <a:r>
              <a:t>The vision …</a:t>
            </a:r>
          </a:p>
          <a:p>
            <a:pPr>
              <a:lnSpc>
                <a:spcPct val="100000"/>
              </a:lnSpc>
            </a:pPr>
            <a:r>
              <a:t>What is your next step?</a:t>
            </a:r>
          </a:p>
          <a:p>
            <a:pPr marL="685800" lvl="1" indent="-228600">
              <a:lnSpc>
                <a:spcPct val="100000"/>
              </a:lnSpc>
              <a:spcBef>
                <a:spcPts val="500"/>
              </a:spcBef>
              <a:defRPr sz="2400"/>
            </a:pPr>
            <a:r>
              <a:t>… and the practical reality.</a:t>
            </a:r>
          </a:p>
          <a:p>
            <a:pPr>
              <a:lnSpc>
                <a:spcPct val="100000"/>
              </a:lnSpc>
            </a:pPr>
            <a:r>
              <a:t>Wishes</a:t>
            </a:r>
          </a:p>
          <a:p>
            <a:pPr marL="685800" lvl="1" indent="-228600">
              <a:lnSpc>
                <a:spcPct val="100000"/>
              </a:lnSpc>
              <a:spcBef>
                <a:spcPts val="500"/>
              </a:spcBef>
              <a:defRPr sz="2400"/>
            </a:pPr>
            <a:r>
              <a:t>What do you wish to contribute to?</a:t>
            </a:r>
          </a:p>
          <a:p>
            <a:pPr marL="685800" lvl="1" indent="-228600">
              <a:lnSpc>
                <a:spcPct val="100000"/>
              </a:lnSpc>
              <a:spcBef>
                <a:spcPts val="500"/>
              </a:spcBef>
              <a:defRPr sz="2400"/>
            </a:pPr>
            <a:r>
              <a:t>What kind of support do you wish for?</a:t>
            </a:r>
          </a:p>
        </p:txBody>
      </p:sp>
      <p:sp>
        <p:nvSpPr>
          <p:cNvPr id="172"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25</a:t>
            </a:fld>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174"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Now you have used 14 slides.</a:t>
            </a:r>
          </a:p>
        </p:txBody>
      </p:sp>
      <p:sp>
        <p:nvSpPr>
          <p:cNvPr id="175" name="Platshållare för innehåll 2"/>
          <p:cNvSpPr txBox="1">
            <a:spLocks noGrp="1"/>
          </p:cNvSpPr>
          <p:nvPr>
            <p:ph type="body" idx="1"/>
          </p:nvPr>
        </p:nvSpPr>
        <p:spPr>
          <a:xfrm>
            <a:off x="838200" y="1825625"/>
            <a:ext cx="10515600" cy="4351338"/>
          </a:xfrm>
          <a:prstGeom prst="rect">
            <a:avLst/>
          </a:prstGeom>
        </p:spPr>
        <p:txBody>
          <a:bodyPr/>
          <a:lstStyle/>
          <a:p>
            <a:pPr>
              <a:lnSpc>
                <a:spcPct val="108000"/>
              </a:lnSpc>
              <a:defRPr sz="2500"/>
            </a:pPr>
            <a:r>
              <a:rPr dirty="0"/>
              <a:t>That means 28 minutes if you have spent 2 minutes on </a:t>
            </a:r>
            <a:r>
              <a:rPr lang="de-CH" dirty="0" err="1"/>
              <a:t>each</a:t>
            </a:r>
            <a:r>
              <a:rPr dirty="0"/>
              <a:t> slide. You would thus have 2 more minutes to go before the time is out.</a:t>
            </a:r>
          </a:p>
          <a:p>
            <a:pPr>
              <a:lnSpc>
                <a:spcPct val="108000"/>
              </a:lnSpc>
              <a:defRPr sz="2500"/>
            </a:pPr>
            <a:r>
              <a:rPr dirty="0"/>
              <a:t>When composing your own presentation, you are of course fully free to add or remove slides to this template, but please keep track on the </a:t>
            </a:r>
            <a:r>
              <a:rPr dirty="0" err="1"/>
              <a:t>tim</a:t>
            </a:r>
            <a:r>
              <a:rPr lang="de-CH" dirty="0"/>
              <a:t>e.</a:t>
            </a:r>
            <a:endParaRPr dirty="0"/>
          </a:p>
          <a:p>
            <a:pPr>
              <a:lnSpc>
                <a:spcPct val="108000"/>
              </a:lnSpc>
              <a:defRPr sz="2500"/>
            </a:pPr>
            <a:r>
              <a:rPr dirty="0"/>
              <a:t>If you present your exhibition/display online, you will of course have some additional minutes for this part. You can integrate the exhibition into your lecture, e.g. in connection with the curriculum, or you can show it separately before or after the discussion time. Decide for yourself where it suits you best!</a:t>
            </a:r>
          </a:p>
        </p:txBody>
      </p:sp>
      <p:sp>
        <p:nvSpPr>
          <p:cNvPr id="176" name="Platshållare för bildnummer 3"/>
          <p:cNvSpPr txBox="1">
            <a:spLocks noGrp="1"/>
          </p:cNvSpPr>
          <p:nvPr>
            <p:ph type="sldNum" sz="quarter" idx="2"/>
          </p:nvPr>
        </p:nvSpPr>
        <p:spPr>
          <a:xfrm>
            <a:off x="11095176" y="6414760"/>
            <a:ext cx="258624"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26</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pic>
        <p:nvPicPr>
          <p:cNvPr id="103"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4" name="Rubrik 1"/>
          <p:cNvSpPr txBox="1">
            <a:spLocks noGrp="1"/>
          </p:cNvSpPr>
          <p:nvPr>
            <p:ph type="title"/>
          </p:nvPr>
        </p:nvSpPr>
        <p:spPr>
          <a:xfrm>
            <a:off x="838200" y="365126"/>
            <a:ext cx="10515600" cy="992098"/>
          </a:xfrm>
          <a:prstGeom prst="rect">
            <a:avLst/>
          </a:prstGeom>
        </p:spPr>
        <p:txBody>
          <a:bodyPr/>
          <a:lstStyle>
            <a:lvl1pPr>
              <a:defRPr sz="3900" b="1">
                <a:latin typeface="+mn-lt"/>
                <a:ea typeface="+mn-ea"/>
                <a:cs typeface="+mn-cs"/>
                <a:sym typeface="Calibri"/>
              </a:defRPr>
            </a:lvl1pPr>
          </a:lstStyle>
          <a:p>
            <a:r>
              <a:t>A note on translation and online presentation</a:t>
            </a:r>
          </a:p>
        </p:txBody>
      </p:sp>
      <p:sp>
        <p:nvSpPr>
          <p:cNvPr id="105" name="Platshållare för innehåll 2"/>
          <p:cNvSpPr txBox="1">
            <a:spLocks noGrp="1"/>
          </p:cNvSpPr>
          <p:nvPr>
            <p:ph type="body" idx="1"/>
          </p:nvPr>
        </p:nvSpPr>
        <p:spPr>
          <a:xfrm>
            <a:off x="672859" y="1224951"/>
            <a:ext cx="10680942" cy="5131399"/>
          </a:xfrm>
          <a:prstGeom prst="rect">
            <a:avLst/>
          </a:prstGeom>
        </p:spPr>
        <p:txBody>
          <a:bodyPr/>
          <a:lstStyle/>
          <a:p>
            <a:pPr>
              <a:lnSpc>
                <a:spcPct val="99000"/>
              </a:lnSpc>
              <a:defRPr sz="2300"/>
            </a:pPr>
            <a:r>
              <a:rPr dirty="0"/>
              <a:t>Please remember that your lecture will be simultaneously translated. The translator will translate what you say, but not the text on your slides.</a:t>
            </a:r>
          </a:p>
          <a:p>
            <a:pPr marL="685800" lvl="1" indent="-228600">
              <a:lnSpc>
                <a:spcPct val="99000"/>
              </a:lnSpc>
              <a:spcBef>
                <a:spcPts val="500"/>
              </a:spcBef>
              <a:defRPr sz="2000"/>
            </a:pPr>
            <a:r>
              <a:rPr dirty="0"/>
              <a:t>You thus </a:t>
            </a:r>
            <a:r>
              <a:rPr lang="de-CH" dirty="0" err="1"/>
              <a:t>need</a:t>
            </a:r>
            <a:r>
              <a:rPr dirty="0"/>
              <a:t> to keep a presentation pace that allows for the translation, and such a pace is slower than usual. </a:t>
            </a:r>
          </a:p>
          <a:p>
            <a:pPr marL="685800" lvl="1" indent="-228600">
              <a:lnSpc>
                <a:spcPct val="99000"/>
              </a:lnSpc>
              <a:spcBef>
                <a:spcPts val="500"/>
              </a:spcBef>
              <a:defRPr sz="2000"/>
            </a:pPr>
            <a:r>
              <a:rPr dirty="0"/>
              <a:t>Since your written slides will not be translated, your spoken part of the presentation will have to cover everything you would like to communicate to your audience. You are, however, encouraged to illustrate your presentation. </a:t>
            </a:r>
          </a:p>
          <a:p>
            <a:pPr marL="685800" lvl="1" indent="-228600">
              <a:lnSpc>
                <a:spcPct val="99000"/>
              </a:lnSpc>
              <a:spcBef>
                <a:spcPts val="500"/>
              </a:spcBef>
              <a:defRPr sz="2000"/>
            </a:pPr>
            <a:r>
              <a:rPr dirty="0"/>
              <a:t>Video sequences with longer speeches may be difficult to translate and should preferably be sent to the </a:t>
            </a:r>
            <a:r>
              <a:rPr dirty="0" err="1"/>
              <a:t>iARTe</a:t>
            </a:r>
            <a:r>
              <a:rPr dirty="0"/>
              <a:t> Administrative Office in advance for forwarding to the translator. </a:t>
            </a:r>
          </a:p>
          <a:p>
            <a:pPr>
              <a:lnSpc>
                <a:spcPct val="99000"/>
              </a:lnSpc>
              <a:defRPr sz="2300"/>
            </a:pPr>
            <a:r>
              <a:rPr dirty="0"/>
              <a:t>Your presentation will be shown both on-site and online. Please, make sure that you use a font that is readable under both conditions.</a:t>
            </a:r>
          </a:p>
          <a:p>
            <a:pPr>
              <a:lnSpc>
                <a:spcPct val="99000"/>
              </a:lnSpc>
              <a:defRPr sz="2300"/>
            </a:pPr>
            <a:r>
              <a:rPr dirty="0"/>
              <a:t>Less details can sometimes make a presentation more accessible and informative. We do have a time slot for questions and discussion where details can be clarified.</a:t>
            </a:r>
          </a:p>
        </p:txBody>
      </p:sp>
      <p:sp>
        <p:nvSpPr>
          <p:cNvPr id="106"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pic>
        <p:nvPicPr>
          <p:cNvPr id="10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p:cNvSpPr txBox="1">
            <a:spLocks noGrp="1"/>
          </p:cNvSpPr>
          <p:nvPr>
            <p:ph type="title"/>
          </p:nvPr>
        </p:nvSpPr>
        <p:spPr>
          <a:xfrm>
            <a:off x="838200" y="437072"/>
            <a:ext cx="10515600" cy="822386"/>
          </a:xfrm>
          <a:prstGeom prst="rect">
            <a:avLst/>
          </a:prstGeom>
        </p:spPr>
        <p:txBody>
          <a:bodyPr/>
          <a:lstStyle>
            <a:lvl1pPr>
              <a:defRPr b="1">
                <a:latin typeface="+mn-lt"/>
                <a:ea typeface="+mn-ea"/>
                <a:cs typeface="+mn-cs"/>
                <a:sym typeface="Calibri"/>
              </a:defRPr>
            </a:lvl1pPr>
          </a:lstStyle>
          <a:p>
            <a:r>
              <a:t>A note on fonts and font size</a:t>
            </a:r>
          </a:p>
        </p:txBody>
      </p:sp>
      <p:sp>
        <p:nvSpPr>
          <p:cNvPr id="110" name="Platshållare för innehåll 2"/>
          <p:cNvSpPr txBox="1">
            <a:spLocks noGrp="1"/>
          </p:cNvSpPr>
          <p:nvPr>
            <p:ph type="body" idx="1"/>
          </p:nvPr>
        </p:nvSpPr>
        <p:spPr>
          <a:xfrm>
            <a:off x="580845" y="1322717"/>
            <a:ext cx="10772955" cy="4721524"/>
          </a:xfrm>
          <a:prstGeom prst="rect">
            <a:avLst/>
          </a:prstGeom>
        </p:spPr>
        <p:txBody>
          <a:bodyPr/>
          <a:lstStyle/>
          <a:p>
            <a:pPr>
              <a:lnSpc>
                <a:spcPct val="96000"/>
              </a:lnSpc>
              <a:defRPr sz="2300"/>
            </a:pPr>
            <a:r>
              <a:rPr dirty="0"/>
              <a:t>Common recommendations on fonts and font size:</a:t>
            </a:r>
          </a:p>
          <a:p>
            <a:pPr marL="685800" lvl="1" indent="-228600">
              <a:lnSpc>
                <a:spcPct val="96000"/>
              </a:lnSpc>
              <a:spcBef>
                <a:spcPts val="500"/>
              </a:spcBef>
              <a:defRPr sz="2000"/>
            </a:pPr>
            <a:r>
              <a:rPr dirty="0"/>
              <a:t>In this template the font Calibri is used. Other frequently recommended fonts are Palatino, Georgia, Verdana, Tahoma, Arial and Helvetica. In your presentation, you are of course free to choose which font you want to use. </a:t>
            </a:r>
          </a:p>
          <a:p>
            <a:pPr marL="685800" lvl="1" indent="-228600">
              <a:lnSpc>
                <a:spcPct val="96000"/>
              </a:lnSpc>
              <a:spcBef>
                <a:spcPts val="500"/>
              </a:spcBef>
              <a:defRPr sz="2000"/>
            </a:pPr>
            <a:r>
              <a:rPr dirty="0"/>
              <a:t>In PowerPoint presentations usually a font size of at least 24 is recommended for good visibility. You can use a slightly smaller font size, but preferably not smaller than 20 (the font size depends a little on which font you choose – the font size used for this text section is 20).</a:t>
            </a:r>
          </a:p>
          <a:p>
            <a:pPr>
              <a:lnSpc>
                <a:spcPct val="96000"/>
              </a:lnSpc>
              <a:defRPr sz="2300" b="1" i="1"/>
            </a:pPr>
            <a:r>
              <a:rPr dirty="0"/>
              <a:t>The rest of this template contains illustrated tips on how to structure the presentation. Please, only take it as </a:t>
            </a:r>
            <a:r>
              <a:rPr lang="de-CH" dirty="0"/>
              <a:t>a </a:t>
            </a:r>
            <a:r>
              <a:rPr dirty="0"/>
              <a:t>support and inspiration – you certainly do NOT have to follow the template in detail (… however, you have to keep the total time frame). Enjoy the work </a:t>
            </a:r>
            <a:r>
              <a:rPr lang="de-CH" dirty="0"/>
              <a:t>on</a:t>
            </a:r>
            <a:r>
              <a:rPr dirty="0"/>
              <a:t> your presentation, and please design it to best suit your school and your presentation mode (on-site or online)!</a:t>
            </a:r>
          </a:p>
        </p:txBody>
      </p:sp>
      <p:sp>
        <p:nvSpPr>
          <p:cNvPr id="11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4</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pic>
        <p:nvPicPr>
          <p:cNvPr id="10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err="1"/>
              <a:t>Blue</a:t>
            </a:r>
            <a:r>
              <a:rPr lang="sv-SE" dirty="0"/>
              <a:t> </a:t>
            </a:r>
            <a:r>
              <a:rPr lang="sv-SE" dirty="0" err="1"/>
              <a:t>instruction</a:t>
            </a:r>
            <a:r>
              <a:rPr lang="sv-SE" dirty="0"/>
              <a:t> </a:t>
            </a:r>
            <a:r>
              <a:rPr lang="sv-SE" dirty="0" err="1"/>
              <a:t>slide</a:t>
            </a:r>
            <a:r>
              <a:rPr lang="sv-SE" dirty="0"/>
              <a:t> – for </a:t>
            </a:r>
            <a:r>
              <a:rPr lang="sv-SE" dirty="0" err="1"/>
              <a:t>schools</a:t>
            </a:r>
            <a:r>
              <a:rPr lang="sv-SE" dirty="0"/>
              <a:t> </a:t>
            </a:r>
            <a:r>
              <a:rPr lang="sv-SE" dirty="0" err="1"/>
              <a:t>with</a:t>
            </a:r>
            <a:r>
              <a:rPr lang="sv-SE" dirty="0"/>
              <a:t>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p:cNvSpPr txBox="1">
            <a:spLocks noGrp="1"/>
          </p:cNvSpPr>
          <p:nvPr>
            <p:ph type="body" idx="1"/>
          </p:nvPr>
        </p:nvSpPr>
        <p:spPr>
          <a:xfrm>
            <a:off x="580845" y="1669239"/>
            <a:ext cx="10772955" cy="4375001"/>
          </a:xfrm>
          <a:prstGeom prst="rect">
            <a:avLst/>
          </a:prstGeom>
        </p:spPr>
        <p:txBody>
          <a:bodyPr lIns="45719" tIns="45720" rIns="45719" bIns="45720" anchor="t">
            <a:normAutofit fontScale="92500" lnSpcReduction="10000"/>
          </a:bodyPr>
          <a:lstStyle/>
          <a:p>
            <a:pPr>
              <a:lnSpc>
                <a:spcPct val="96000"/>
              </a:lnSpc>
              <a:defRPr sz="2300"/>
            </a:pPr>
            <a:r>
              <a:rPr lang="sv-SE" dirty="0"/>
              <a:t>If </a:t>
            </a:r>
            <a:r>
              <a:rPr lang="sv-SE" dirty="0" err="1"/>
              <a:t>your</a:t>
            </a:r>
            <a:r>
              <a:rPr lang="sv-SE" dirty="0"/>
              <a:t> </a:t>
            </a:r>
            <a:r>
              <a:rPr lang="sv-SE" dirty="0" err="1"/>
              <a:t>school</a:t>
            </a:r>
            <a:r>
              <a:rPr lang="sv-SE" dirty="0"/>
              <a:t> </a:t>
            </a:r>
            <a:r>
              <a:rPr lang="sv-SE" dirty="0" err="1"/>
              <a:t>includes</a:t>
            </a:r>
            <a:r>
              <a:rPr lang="sv-SE" dirty="0"/>
              <a:t> </a:t>
            </a:r>
            <a:r>
              <a:rPr lang="sv-SE" dirty="0" err="1"/>
              <a:t>more</a:t>
            </a:r>
            <a:r>
              <a:rPr lang="sv-SE" dirty="0"/>
              <a:t> </a:t>
            </a:r>
            <a:r>
              <a:rPr lang="sv-SE" dirty="0" err="1"/>
              <a:t>than</a:t>
            </a:r>
            <a:r>
              <a:rPr lang="sv-SE" dirty="0"/>
              <a:t> </a:t>
            </a:r>
            <a:r>
              <a:rPr lang="sv-SE" dirty="0" err="1"/>
              <a:t>one</a:t>
            </a:r>
            <a:r>
              <a:rPr lang="sv-SE" dirty="0"/>
              <a:t> art </a:t>
            </a:r>
            <a:r>
              <a:rPr lang="sv-SE" dirty="0" err="1"/>
              <a:t>therapy</a:t>
            </a:r>
            <a:r>
              <a:rPr lang="sv-SE" dirty="0"/>
              <a:t> </a:t>
            </a:r>
            <a:r>
              <a:rPr lang="sv-SE" dirty="0" err="1"/>
              <a:t>specialization</a:t>
            </a:r>
            <a:r>
              <a:rPr lang="sv-SE" dirty="0"/>
              <a:t> or </a:t>
            </a:r>
            <a:r>
              <a:rPr lang="sv-SE" dirty="0" err="1"/>
              <a:t>multiple</a:t>
            </a:r>
            <a:r>
              <a:rPr lang="sv-SE" dirty="0"/>
              <a:t> </a:t>
            </a:r>
            <a:r>
              <a:rPr lang="sv-SE" dirty="0" err="1"/>
              <a:t>study</a:t>
            </a:r>
            <a:r>
              <a:rPr lang="sv-SE" dirty="0"/>
              <a:t> programs or </a:t>
            </a:r>
            <a:r>
              <a:rPr lang="sv-SE" dirty="0" err="1"/>
              <a:t>locations</a:t>
            </a:r>
            <a:r>
              <a:rPr lang="sv-SE" dirty="0"/>
              <a:t> (</a:t>
            </a:r>
            <a:r>
              <a:rPr lang="sv-SE" dirty="0" err="1"/>
              <a:t>e.g</a:t>
            </a:r>
            <a:r>
              <a:rPr lang="sv-SE" dirty="0"/>
              <a:t>. </a:t>
            </a:r>
            <a:r>
              <a:rPr lang="sv-SE" dirty="0" err="1"/>
              <a:t>one</a:t>
            </a:r>
            <a:r>
              <a:rPr lang="sv-SE" dirty="0"/>
              <a:t> </a:t>
            </a:r>
            <a:r>
              <a:rPr lang="sv-SE" dirty="0" err="1"/>
              <a:t>specialization</a:t>
            </a:r>
            <a:r>
              <a:rPr lang="sv-SE" dirty="0"/>
              <a:t>/</a:t>
            </a:r>
            <a:r>
              <a:rPr lang="sv-SE" dirty="0" err="1"/>
              <a:t>study</a:t>
            </a:r>
            <a:r>
              <a:rPr lang="sv-SE" dirty="0"/>
              <a:t> program in </a:t>
            </a:r>
            <a:r>
              <a:rPr lang="sv-SE" dirty="0" err="1"/>
              <a:t>painting</a:t>
            </a:r>
            <a:r>
              <a:rPr lang="sv-SE" dirty="0"/>
              <a:t>, </a:t>
            </a:r>
            <a:r>
              <a:rPr lang="sv-SE" dirty="0" err="1"/>
              <a:t>drawing</a:t>
            </a:r>
            <a:r>
              <a:rPr lang="sv-SE" dirty="0"/>
              <a:t> and </a:t>
            </a:r>
            <a:r>
              <a:rPr lang="sv-SE" dirty="0" err="1"/>
              <a:t>sculpture</a:t>
            </a:r>
            <a:r>
              <a:rPr lang="sv-SE" dirty="0"/>
              <a:t> and a </a:t>
            </a:r>
            <a:r>
              <a:rPr lang="sv-SE" dirty="0" err="1"/>
              <a:t>further</a:t>
            </a:r>
            <a:r>
              <a:rPr lang="sv-SE" dirty="0"/>
              <a:t> </a:t>
            </a:r>
            <a:r>
              <a:rPr lang="sv-SE" dirty="0" err="1"/>
              <a:t>specialization</a:t>
            </a:r>
            <a:r>
              <a:rPr lang="sv-SE" dirty="0"/>
              <a:t>/</a:t>
            </a:r>
            <a:r>
              <a:rPr lang="sv-SE" dirty="0" err="1"/>
              <a:t>study</a:t>
            </a:r>
            <a:r>
              <a:rPr lang="sv-SE" dirty="0"/>
              <a:t> program in </a:t>
            </a:r>
            <a:r>
              <a:rPr lang="sv-SE" dirty="0" err="1"/>
              <a:t>music</a:t>
            </a:r>
            <a:r>
              <a:rPr lang="sv-SE" dirty="0"/>
              <a:t>), </a:t>
            </a:r>
            <a:r>
              <a:rPr lang="sv-SE" dirty="0" err="1"/>
              <a:t>you</a:t>
            </a:r>
            <a:r>
              <a:rPr lang="sv-SE" dirty="0"/>
              <a:t> </a:t>
            </a:r>
            <a:r>
              <a:rPr lang="sv-SE" dirty="0" err="1"/>
              <a:t>can</a:t>
            </a:r>
            <a:r>
              <a:rPr lang="sv-SE" dirty="0"/>
              <a:t> </a:t>
            </a:r>
            <a:r>
              <a:rPr lang="sv-SE" dirty="0" err="1"/>
              <a:t>obtain</a:t>
            </a:r>
            <a:r>
              <a:rPr lang="sv-SE" dirty="0"/>
              <a:t> an extension of the presentation </a:t>
            </a:r>
            <a:r>
              <a:rPr lang="sv-SE" dirty="0" err="1"/>
              <a:t>time</a:t>
            </a:r>
            <a:r>
              <a:rPr lang="sv-SE" dirty="0"/>
              <a:t>:</a:t>
            </a:r>
          </a:p>
          <a:p>
            <a:pPr lvl="1">
              <a:lnSpc>
                <a:spcPct val="96000"/>
              </a:lnSpc>
              <a:defRPr sz="2300"/>
            </a:pPr>
            <a:r>
              <a:rPr lang="sv-SE" dirty="0"/>
              <a:t>10 </a:t>
            </a:r>
            <a:r>
              <a:rPr lang="sv-SE" dirty="0" err="1"/>
              <a:t>minutes</a:t>
            </a:r>
            <a:r>
              <a:rPr lang="sv-SE" dirty="0"/>
              <a:t> of </a:t>
            </a:r>
            <a:r>
              <a:rPr lang="sv-SE" dirty="0" err="1"/>
              <a:t>additional</a:t>
            </a:r>
            <a:r>
              <a:rPr lang="sv-SE" dirty="0"/>
              <a:t> presentation </a:t>
            </a:r>
            <a:r>
              <a:rPr lang="sv-SE" dirty="0" err="1"/>
              <a:t>time</a:t>
            </a:r>
            <a:r>
              <a:rPr lang="sv-SE" dirty="0"/>
              <a:t> for </a:t>
            </a:r>
            <a:r>
              <a:rPr lang="sv-SE" dirty="0" err="1"/>
              <a:t>each</a:t>
            </a:r>
            <a:r>
              <a:rPr lang="sv-SE" dirty="0"/>
              <a:t> </a:t>
            </a:r>
            <a:r>
              <a:rPr lang="sv-SE" dirty="0" err="1"/>
              <a:t>additional</a:t>
            </a:r>
            <a:r>
              <a:rPr lang="sv-SE" dirty="0"/>
              <a:t> </a:t>
            </a:r>
            <a:r>
              <a:rPr lang="sv-SE" dirty="0" err="1"/>
              <a:t>specialization</a:t>
            </a:r>
            <a:r>
              <a:rPr lang="sv-SE" dirty="0"/>
              <a:t>:</a:t>
            </a:r>
          </a:p>
          <a:p>
            <a:pPr lvl="2">
              <a:lnSpc>
                <a:spcPct val="96000"/>
              </a:lnSpc>
              <a:defRPr sz="2300"/>
            </a:pPr>
            <a:r>
              <a:rPr lang="sv-SE" dirty="0"/>
              <a:t>2 </a:t>
            </a:r>
            <a:r>
              <a:rPr lang="sv-SE" dirty="0" err="1"/>
              <a:t>specializations</a:t>
            </a:r>
            <a:r>
              <a:rPr lang="sv-SE" dirty="0"/>
              <a:t> = 30 + 10 </a:t>
            </a:r>
            <a:r>
              <a:rPr lang="sv-SE" dirty="0" err="1"/>
              <a:t>minutes</a:t>
            </a:r>
            <a:r>
              <a:rPr lang="sv-SE" dirty="0"/>
              <a:t> of presentation = 40 </a:t>
            </a:r>
            <a:r>
              <a:rPr lang="sv-SE" dirty="0" err="1"/>
              <a:t>minutes</a:t>
            </a:r>
            <a:endParaRPr lang="sv-SE" dirty="0"/>
          </a:p>
          <a:p>
            <a:pPr lvl="2">
              <a:lnSpc>
                <a:spcPct val="96000"/>
              </a:lnSpc>
              <a:defRPr sz="2300"/>
            </a:pPr>
            <a:r>
              <a:rPr lang="sv-SE" dirty="0"/>
              <a:t>3 </a:t>
            </a:r>
            <a:r>
              <a:rPr lang="sv-SE" dirty="0" err="1"/>
              <a:t>specializations</a:t>
            </a:r>
            <a:r>
              <a:rPr lang="sv-SE" dirty="0"/>
              <a:t> = 30 + 20 </a:t>
            </a:r>
            <a:r>
              <a:rPr lang="sv-SE" dirty="0" err="1"/>
              <a:t>minutes</a:t>
            </a:r>
            <a:r>
              <a:rPr lang="sv-SE" dirty="0"/>
              <a:t> of presentation = 50 </a:t>
            </a:r>
            <a:r>
              <a:rPr lang="sv-SE" dirty="0" err="1"/>
              <a:t>minutes</a:t>
            </a:r>
            <a:endParaRPr lang="sv-SE" dirty="0"/>
          </a:p>
          <a:p>
            <a:pPr lvl="2">
              <a:lnSpc>
                <a:spcPct val="96000"/>
              </a:lnSpc>
              <a:defRPr sz="2300"/>
            </a:pPr>
            <a:r>
              <a:rPr lang="sv-SE" dirty="0"/>
              <a:t>4 </a:t>
            </a:r>
            <a:r>
              <a:rPr lang="sv-SE" dirty="0" err="1"/>
              <a:t>specializations</a:t>
            </a:r>
            <a:r>
              <a:rPr lang="sv-SE" dirty="0"/>
              <a:t> = 30 + 30 </a:t>
            </a:r>
            <a:r>
              <a:rPr lang="sv-SE" dirty="0" err="1"/>
              <a:t>minutes</a:t>
            </a:r>
            <a:r>
              <a:rPr lang="sv-SE" dirty="0"/>
              <a:t> of presentation = 60 </a:t>
            </a:r>
            <a:r>
              <a:rPr lang="sv-SE" dirty="0" err="1"/>
              <a:t>minutes</a:t>
            </a:r>
            <a:endParaRPr lang="sv-SE" dirty="0"/>
          </a:p>
          <a:p>
            <a:pPr lvl="1">
              <a:lnSpc>
                <a:spcPct val="96000"/>
              </a:lnSpc>
              <a:defRPr sz="2300"/>
            </a:pPr>
            <a:r>
              <a:rPr lang="sv-SE" dirty="0"/>
              <a:t>It is </a:t>
            </a:r>
            <a:r>
              <a:rPr lang="sv-SE" dirty="0" err="1"/>
              <a:t>recommended</a:t>
            </a:r>
            <a:r>
              <a:rPr lang="sv-SE" dirty="0"/>
              <a:t> </a:t>
            </a:r>
            <a:r>
              <a:rPr lang="sv-SE" dirty="0" err="1"/>
              <a:t>that</a:t>
            </a:r>
            <a:r>
              <a:rPr lang="sv-SE" dirty="0"/>
              <a:t> </a:t>
            </a:r>
            <a:r>
              <a:rPr lang="sv-SE" dirty="0" err="1"/>
              <a:t>you</a:t>
            </a:r>
            <a:r>
              <a:rPr lang="sv-SE" dirty="0"/>
              <a:t> </a:t>
            </a:r>
            <a:r>
              <a:rPr lang="sv-SE" dirty="0" err="1"/>
              <a:t>begin</a:t>
            </a:r>
            <a:r>
              <a:rPr lang="sv-SE" dirty="0"/>
              <a:t> </a:t>
            </a:r>
            <a:r>
              <a:rPr lang="sv-SE" dirty="0" err="1"/>
              <a:t>your</a:t>
            </a:r>
            <a:r>
              <a:rPr lang="sv-SE" dirty="0"/>
              <a:t> presentation </a:t>
            </a:r>
            <a:r>
              <a:rPr lang="sv-SE" dirty="0" err="1"/>
              <a:t>with</a:t>
            </a:r>
            <a:r>
              <a:rPr lang="sv-SE" dirty="0"/>
              <a:t> the materials </a:t>
            </a:r>
            <a:r>
              <a:rPr lang="sv-SE" dirty="0" err="1"/>
              <a:t>that</a:t>
            </a:r>
            <a:r>
              <a:rPr lang="sv-SE" dirty="0"/>
              <a:t> </a:t>
            </a:r>
            <a:r>
              <a:rPr lang="sv-SE" dirty="0" err="1"/>
              <a:t>are</a:t>
            </a:r>
            <a:r>
              <a:rPr lang="sv-SE" dirty="0"/>
              <a:t> </a:t>
            </a:r>
            <a:r>
              <a:rPr lang="sv-SE" dirty="0" err="1"/>
              <a:t>identical</a:t>
            </a:r>
            <a:r>
              <a:rPr lang="sv-SE" dirty="0"/>
              <a:t> for all </a:t>
            </a:r>
            <a:r>
              <a:rPr lang="sv-SE" dirty="0" err="1"/>
              <a:t>specializations</a:t>
            </a:r>
            <a:r>
              <a:rPr lang="sv-SE" dirty="0"/>
              <a:t>, and </a:t>
            </a:r>
            <a:r>
              <a:rPr lang="sv-SE" dirty="0" err="1"/>
              <a:t>then</a:t>
            </a:r>
            <a:r>
              <a:rPr lang="sv-SE" dirty="0"/>
              <a:t> </a:t>
            </a:r>
            <a:r>
              <a:rPr lang="sv-SE" dirty="0" err="1"/>
              <a:t>add</a:t>
            </a:r>
            <a:r>
              <a:rPr lang="sv-SE" dirty="0"/>
              <a:t> </a:t>
            </a:r>
            <a:r>
              <a:rPr lang="sv-SE" dirty="0" err="1"/>
              <a:t>specific</a:t>
            </a:r>
            <a:r>
              <a:rPr lang="sv-SE" dirty="0"/>
              <a:t> features for </a:t>
            </a:r>
            <a:r>
              <a:rPr lang="sv-SE" dirty="0" err="1"/>
              <a:t>each</a:t>
            </a:r>
            <a:r>
              <a:rPr lang="sv-SE" dirty="0"/>
              <a:t> </a:t>
            </a:r>
            <a:r>
              <a:rPr lang="sv-SE" dirty="0" err="1"/>
              <a:t>specialization</a:t>
            </a:r>
            <a:r>
              <a:rPr lang="sv-SE" dirty="0"/>
              <a:t> as </a:t>
            </a:r>
            <a:r>
              <a:rPr lang="sv-SE" dirty="0" err="1"/>
              <a:t>you</a:t>
            </a:r>
            <a:r>
              <a:rPr lang="sv-SE" dirty="0"/>
              <a:t> </a:t>
            </a:r>
            <a:r>
              <a:rPr lang="sv-SE" dirty="0" err="1"/>
              <a:t>proceed</a:t>
            </a:r>
            <a:r>
              <a:rPr lang="sv-SE" dirty="0"/>
              <a:t>. </a:t>
            </a:r>
            <a:r>
              <a:rPr lang="sv-SE" dirty="0" err="1"/>
              <a:t>This</a:t>
            </a:r>
            <a:r>
              <a:rPr lang="sv-SE" dirty="0"/>
              <a:t> </a:t>
            </a:r>
            <a:r>
              <a:rPr lang="sv-SE" dirty="0" err="1"/>
              <a:t>structure</a:t>
            </a:r>
            <a:r>
              <a:rPr lang="sv-SE" dirty="0"/>
              <a:t> is </a:t>
            </a:r>
            <a:r>
              <a:rPr lang="sv-SE" dirty="0" err="1"/>
              <a:t>also</a:t>
            </a:r>
            <a:r>
              <a:rPr lang="sv-SE" dirty="0"/>
              <a:t> </a:t>
            </a:r>
            <a:r>
              <a:rPr lang="sv-SE" dirty="0" err="1"/>
              <a:t>suggested</a:t>
            </a:r>
            <a:r>
              <a:rPr lang="sv-SE" dirty="0"/>
              <a:t> in </a:t>
            </a:r>
            <a:r>
              <a:rPr lang="sv-SE" dirty="0" err="1"/>
              <a:t>this</a:t>
            </a:r>
            <a:r>
              <a:rPr lang="sv-SE" dirty="0"/>
              <a:t> template. </a:t>
            </a:r>
          </a:p>
          <a:p>
            <a:pPr>
              <a:lnSpc>
                <a:spcPct val="96000"/>
              </a:lnSpc>
              <a:defRPr sz="2300"/>
            </a:pPr>
            <a:r>
              <a:rPr lang="sv-SE" b="1" dirty="0"/>
              <a:t>If </a:t>
            </a:r>
            <a:r>
              <a:rPr lang="sv-SE" b="1" dirty="0" err="1"/>
              <a:t>your</a:t>
            </a:r>
            <a:r>
              <a:rPr lang="sv-SE" b="1" dirty="0"/>
              <a:t> </a:t>
            </a:r>
            <a:r>
              <a:rPr lang="sv-SE" b="1" dirty="0" err="1"/>
              <a:t>school</a:t>
            </a:r>
            <a:r>
              <a:rPr lang="sv-SE" b="1" dirty="0"/>
              <a:t> </a:t>
            </a:r>
            <a:r>
              <a:rPr lang="sv-SE" b="1" dirty="0" err="1"/>
              <a:t>includes</a:t>
            </a:r>
            <a:r>
              <a:rPr lang="sv-SE" b="1" dirty="0"/>
              <a:t> </a:t>
            </a:r>
            <a:r>
              <a:rPr lang="sv-SE" b="1" dirty="0" err="1"/>
              <a:t>only</a:t>
            </a:r>
            <a:r>
              <a:rPr lang="sv-SE" b="1" dirty="0"/>
              <a:t> </a:t>
            </a:r>
            <a:r>
              <a:rPr lang="sv-SE" b="1" dirty="0" err="1"/>
              <a:t>one</a:t>
            </a:r>
            <a:r>
              <a:rPr lang="sv-SE" b="1" dirty="0"/>
              <a:t> (1) </a:t>
            </a:r>
            <a:r>
              <a:rPr lang="sv-SE" b="1" dirty="0" err="1"/>
              <a:t>specialization</a:t>
            </a:r>
            <a:r>
              <a:rPr lang="sv-SE" b="1" dirty="0"/>
              <a:t>, </a:t>
            </a:r>
            <a:r>
              <a:rPr lang="sv-SE" b="1" dirty="0" err="1"/>
              <a:t>you</a:t>
            </a:r>
            <a:r>
              <a:rPr lang="sv-SE" b="1" dirty="0"/>
              <a:t> </a:t>
            </a:r>
            <a:r>
              <a:rPr lang="sv-SE" b="1" dirty="0" err="1"/>
              <a:t>can</a:t>
            </a:r>
            <a:r>
              <a:rPr lang="sv-SE" b="1" dirty="0"/>
              <a:t> </a:t>
            </a:r>
            <a:r>
              <a:rPr lang="sv-SE" b="1" dirty="0" err="1"/>
              <a:t>simply</a:t>
            </a:r>
            <a:r>
              <a:rPr lang="sv-SE" b="1" dirty="0"/>
              <a:t> </a:t>
            </a:r>
            <a:r>
              <a:rPr lang="sv-SE" b="1" dirty="0" err="1"/>
              <a:t>omit</a:t>
            </a:r>
            <a:r>
              <a:rPr lang="sv-SE" b="1" dirty="0"/>
              <a:t> all </a:t>
            </a:r>
            <a:r>
              <a:rPr lang="sv-SE" b="1" dirty="0" err="1"/>
              <a:t>blue</a:t>
            </a:r>
            <a:r>
              <a:rPr lang="sv-SE" b="1" dirty="0"/>
              <a:t> </a:t>
            </a:r>
            <a:r>
              <a:rPr lang="sv-SE" b="1" dirty="0" err="1"/>
              <a:t>instruction</a:t>
            </a:r>
            <a:r>
              <a:rPr lang="sv-SE" b="1" dirty="0"/>
              <a:t> </a:t>
            </a:r>
            <a:r>
              <a:rPr lang="sv-SE" b="1" dirty="0" err="1"/>
              <a:t>slides</a:t>
            </a:r>
            <a:r>
              <a:rPr lang="sv-SE" b="1" dirty="0"/>
              <a:t>.</a:t>
            </a:r>
          </a:p>
        </p:txBody>
      </p:sp>
      <p:sp>
        <p:nvSpPr>
          <p:cNvPr id="11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5</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14"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Location of your school</a:t>
            </a:r>
          </a:p>
        </p:txBody>
      </p:sp>
      <p:sp>
        <p:nvSpPr>
          <p:cNvPr id="115" name="Platshållare för innehåll 2"/>
          <p:cNvSpPr txBox="1">
            <a:spLocks noGrp="1"/>
          </p:cNvSpPr>
          <p:nvPr>
            <p:ph type="body" sz="half" idx="1"/>
          </p:nvPr>
        </p:nvSpPr>
        <p:spPr>
          <a:xfrm>
            <a:off x="838199" y="1825625"/>
            <a:ext cx="11118275" cy="4351338"/>
          </a:xfrm>
          <a:prstGeom prst="rect">
            <a:avLst/>
          </a:prstGeom>
        </p:spPr>
        <p:txBody>
          <a:bodyPr/>
          <a:lstStyle>
            <a:lvl1pPr>
              <a:lnSpc>
                <a:spcPct val="100000"/>
              </a:lnSpc>
            </a:lvl1pPr>
            <a:lvl2pPr marL="685800" indent="-228600">
              <a:lnSpc>
                <a:spcPct val="100000"/>
              </a:lnSpc>
              <a:spcBef>
                <a:spcPts val="500"/>
              </a:spcBef>
              <a:defRPr sz="2400"/>
            </a:lvl2pPr>
          </a:lstStyle>
          <a:p>
            <a:r>
              <a:rPr lang="de-CH" dirty="0" err="1"/>
              <a:t>Where</a:t>
            </a:r>
            <a:r>
              <a:rPr lang="de-CH" dirty="0"/>
              <a:t> in </a:t>
            </a:r>
            <a:r>
              <a:rPr lang="de-CH" dirty="0" err="1"/>
              <a:t>the</a:t>
            </a:r>
            <a:r>
              <a:rPr lang="de-CH" dirty="0"/>
              <a:t> </a:t>
            </a:r>
            <a:r>
              <a:rPr lang="de-CH" dirty="0" err="1"/>
              <a:t>world</a:t>
            </a:r>
            <a:r>
              <a:rPr lang="de-CH" dirty="0"/>
              <a:t> </a:t>
            </a:r>
            <a:r>
              <a:rPr lang="de-CH" dirty="0" err="1"/>
              <a:t>does</a:t>
            </a:r>
            <a:r>
              <a:rPr lang="de-CH" dirty="0"/>
              <a:t> </a:t>
            </a:r>
            <a:r>
              <a:rPr lang="de-CH" dirty="0" err="1"/>
              <a:t>your</a:t>
            </a:r>
            <a:r>
              <a:rPr lang="de-CH" dirty="0"/>
              <a:t> </a:t>
            </a:r>
            <a:r>
              <a:rPr lang="de-CH" dirty="0" err="1"/>
              <a:t>training</a:t>
            </a:r>
            <a:r>
              <a:rPr lang="de-CH" dirty="0"/>
              <a:t> </a:t>
            </a:r>
            <a:r>
              <a:rPr lang="de-CH" dirty="0" err="1"/>
              <a:t>takes</a:t>
            </a:r>
            <a:r>
              <a:rPr lang="de-CH" dirty="0"/>
              <a:t> </a:t>
            </a:r>
            <a:r>
              <a:rPr lang="de-CH" dirty="0" err="1"/>
              <a:t>place</a:t>
            </a:r>
            <a:r>
              <a:rPr lang="de-CH" dirty="0"/>
              <a:t>?</a:t>
            </a:r>
            <a:endParaRPr dirty="0"/>
          </a:p>
          <a:p>
            <a:pPr lvl="1"/>
            <a:r>
              <a:rPr dirty="0"/>
              <a:t>Describe </a:t>
            </a:r>
            <a:r>
              <a:rPr lang="de-CH" dirty="0" err="1"/>
              <a:t>the</a:t>
            </a:r>
            <a:r>
              <a:rPr lang="de-CH" dirty="0"/>
              <a:t> </a:t>
            </a:r>
            <a:r>
              <a:rPr lang="de-CH" dirty="0" err="1"/>
              <a:t>location</a:t>
            </a:r>
            <a:r>
              <a:rPr lang="de-CH" dirty="0"/>
              <a:t> of</a:t>
            </a:r>
            <a:r>
              <a:rPr dirty="0"/>
              <a:t> your school and tell us a little</a:t>
            </a:r>
            <a:r>
              <a:rPr lang="de-CH" dirty="0"/>
              <a:t> </a:t>
            </a:r>
            <a:r>
              <a:rPr lang="de-CH" dirty="0" err="1"/>
              <a:t>bit</a:t>
            </a:r>
            <a:r>
              <a:rPr dirty="0"/>
              <a:t> about the general environment and culture in which your course takes place.</a:t>
            </a:r>
          </a:p>
        </p:txBody>
      </p:sp>
      <p:sp>
        <p:nvSpPr>
          <p:cNvPr id="116"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 name="Bildobjekt 3" descr="Bildobjekt 3"/>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19"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rPr dirty="0"/>
              <a:t>Please </a:t>
            </a:r>
            <a:r>
              <a:rPr lang="de-CH" dirty="0" err="1"/>
              <a:t>tell</a:t>
            </a:r>
            <a:r>
              <a:rPr dirty="0"/>
              <a:t> us </a:t>
            </a:r>
            <a:r>
              <a:rPr lang="de-CH" dirty="0" err="1"/>
              <a:t>about</a:t>
            </a:r>
            <a:r>
              <a:rPr dirty="0"/>
              <a:t> the history of your school</a:t>
            </a:r>
          </a:p>
        </p:txBody>
      </p:sp>
      <p:sp>
        <p:nvSpPr>
          <p:cNvPr id="120" name="Platshållare för innehåll 2"/>
          <p:cNvSpPr txBox="1">
            <a:spLocks noGrp="1"/>
          </p:cNvSpPr>
          <p:nvPr>
            <p:ph type="body" sz="half" idx="1"/>
          </p:nvPr>
        </p:nvSpPr>
        <p:spPr>
          <a:xfrm>
            <a:off x="838199" y="1825625"/>
            <a:ext cx="11118275" cy="4351338"/>
          </a:xfrm>
          <a:prstGeom prst="rect">
            <a:avLst/>
          </a:prstGeom>
        </p:spPr>
        <p:txBody>
          <a:bodyPr/>
          <a:lstStyle>
            <a:lvl1pPr>
              <a:lnSpc>
                <a:spcPct val="120000"/>
              </a:lnSpc>
            </a:lvl1pPr>
          </a:lstStyle>
          <a:p>
            <a:r>
              <a:rPr dirty="0"/>
              <a:t>When did you start offering your course, how, what are your goals, what concepts do you work with, etc.?</a:t>
            </a:r>
          </a:p>
        </p:txBody>
      </p:sp>
      <p:sp>
        <p:nvSpPr>
          <p:cNvPr id="121" name="Platshållare för bildnummer 4"/>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Rubrik 1"/>
          <p:cNvSpPr txBox="1">
            <a:spLocks noGrp="1"/>
          </p:cNvSpPr>
          <p:nvPr>
            <p:ph type="title"/>
          </p:nvPr>
        </p:nvSpPr>
        <p:spPr>
          <a:xfrm>
            <a:off x="838200" y="365125"/>
            <a:ext cx="10515600" cy="1325563"/>
          </a:xfrm>
          <a:prstGeom prst="rect">
            <a:avLst/>
          </a:prstGeom>
        </p:spPr>
        <p:txBody>
          <a:bodyPr/>
          <a:lstStyle>
            <a:lvl1pPr>
              <a:defRPr b="1">
                <a:latin typeface="+mn-lt"/>
                <a:ea typeface="+mn-ea"/>
                <a:cs typeface="+mn-cs"/>
                <a:sym typeface="Calibri"/>
              </a:defRPr>
            </a:lvl1pPr>
          </a:lstStyle>
          <a:p>
            <a:r>
              <a:t>Also show us some pictures of your school!</a:t>
            </a:r>
          </a:p>
        </p:txBody>
      </p:sp>
      <p:sp>
        <p:nvSpPr>
          <p:cNvPr id="124" name="Platshållare för innehåll 2"/>
          <p:cNvSpPr txBox="1">
            <a:spLocks noGrp="1"/>
          </p:cNvSpPr>
          <p:nvPr>
            <p:ph type="body" sz="half" idx="1"/>
          </p:nvPr>
        </p:nvSpPr>
        <p:spPr>
          <a:xfrm>
            <a:off x="838200" y="1825625"/>
            <a:ext cx="10515600" cy="4351338"/>
          </a:xfrm>
          <a:prstGeom prst="rect">
            <a:avLst/>
          </a:prstGeom>
        </p:spPr>
        <p:txBody>
          <a:bodyPr/>
          <a:lstStyle>
            <a:lvl1pPr>
              <a:lnSpc>
                <a:spcPct val="100000"/>
              </a:lnSpc>
            </a:lvl1pPr>
          </a:lstStyle>
          <a:p>
            <a:r>
              <a:rPr dirty="0"/>
              <a:t>or a short video – shows us e.g. the outdoor area and the classrooms</a:t>
            </a:r>
          </a:p>
        </p:txBody>
      </p:sp>
      <p:sp>
        <p:nvSpPr>
          <p:cNvPr id="125" name="Platshållare för bildnummer 3"/>
          <p:cNvSpPr txBox="1">
            <a:spLocks noGrp="1"/>
          </p:cNvSpPr>
          <p:nvPr>
            <p:ph type="sldNum" sz="quarter" idx="2"/>
          </p:nvPr>
        </p:nvSpPr>
        <p:spPr>
          <a:xfrm>
            <a:off x="11172418" y="6414760"/>
            <a:ext cx="181383" cy="248305"/>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rPr/>
              <a:t>8</a:t>
            </a:fld>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a:extLst>
            <a:ext uri="{FF2B5EF4-FFF2-40B4-BE49-F238E27FC236}">
              <a16:creationId xmlns:a16="http://schemas.microsoft.com/office/drawing/2014/main" id="{AF69C683-2C61-1B68-04C3-AD8FCEDD9AF0}"/>
            </a:ext>
          </a:extLst>
        </p:cNvPr>
        <p:cNvGrpSpPr/>
        <p:nvPr/>
      </p:nvGrpSpPr>
      <p:grpSpPr>
        <a:xfrm>
          <a:off x="0" y="0"/>
          <a:ext cx="0" cy="0"/>
          <a:chOff x="0" y="0"/>
          <a:chExt cx="0" cy="0"/>
        </a:xfrm>
      </p:grpSpPr>
      <p:pic>
        <p:nvPicPr>
          <p:cNvPr id="108" name="Bildobjekt 3" descr="Bildobjekt 3">
            <a:extLst>
              <a:ext uri="{FF2B5EF4-FFF2-40B4-BE49-F238E27FC236}">
                <a16:creationId xmlns:a16="http://schemas.microsoft.com/office/drawing/2014/main" id="{10BE3F9C-C739-BB30-CDE1-A3DABD85C622}"/>
              </a:ext>
            </a:extLst>
          </p:cNvPr>
          <p:cNvPicPr>
            <a:picLocks noChangeAspect="1"/>
          </p:cNvPicPr>
          <p:nvPr/>
        </p:nvPicPr>
        <p:blipFill>
          <a:blip r:embed="rId2"/>
          <a:stretch>
            <a:fillRect/>
          </a:stretch>
        </p:blipFill>
        <p:spPr>
          <a:xfrm>
            <a:off x="335282" y="6500552"/>
            <a:ext cx="11621193" cy="187125"/>
          </a:xfrm>
          <a:prstGeom prst="rect">
            <a:avLst/>
          </a:prstGeom>
          <a:ln w="12700">
            <a:miter lim="400000"/>
          </a:ln>
        </p:spPr>
      </p:pic>
      <p:sp>
        <p:nvSpPr>
          <p:cNvPr id="109" name="Rubrik 1">
            <a:extLst>
              <a:ext uri="{FF2B5EF4-FFF2-40B4-BE49-F238E27FC236}">
                <a16:creationId xmlns:a16="http://schemas.microsoft.com/office/drawing/2014/main" id="{7692B693-1565-B28A-DD57-C1F29FFF9F27}"/>
              </a:ext>
            </a:extLst>
          </p:cNvPr>
          <p:cNvSpPr txBox="1">
            <a:spLocks noGrp="1"/>
          </p:cNvSpPr>
          <p:nvPr>
            <p:ph type="title"/>
          </p:nvPr>
        </p:nvSpPr>
        <p:spPr>
          <a:xfrm>
            <a:off x="711882" y="437072"/>
            <a:ext cx="10641918" cy="822386"/>
          </a:xfrm>
          <a:prstGeom prst="rect">
            <a:avLst/>
          </a:prstGeom>
        </p:spPr>
        <p:txBody>
          <a:bodyPr>
            <a:normAutofit fontScale="90000"/>
          </a:bodyPr>
          <a:lstStyle>
            <a:lvl1pPr>
              <a:defRPr b="1">
                <a:latin typeface="+mj-lt"/>
                <a:ea typeface="+mj-ea"/>
                <a:cs typeface="+mj-cs"/>
                <a:sym typeface="Calibri"/>
              </a:defRPr>
            </a:lvl1pPr>
          </a:lstStyle>
          <a:p>
            <a:r>
              <a:rPr lang="sv-SE" dirty="0"/>
              <a:t>If </a:t>
            </a:r>
            <a:r>
              <a:rPr lang="sv-SE" dirty="0" err="1"/>
              <a:t>your</a:t>
            </a:r>
            <a:r>
              <a:rPr lang="sv-SE" dirty="0"/>
              <a:t> </a:t>
            </a:r>
            <a:r>
              <a:rPr lang="sv-SE" dirty="0" err="1"/>
              <a:t>school</a:t>
            </a:r>
            <a:r>
              <a:rPr lang="sv-SE" dirty="0"/>
              <a:t> has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a:t>
            </a:r>
            <a:r>
              <a:rPr lang="sv-SE" dirty="0" err="1"/>
              <a:t>study</a:t>
            </a:r>
            <a:r>
              <a:rPr lang="sv-SE" dirty="0"/>
              <a:t> program</a:t>
            </a:r>
            <a:endParaRPr dirty="0"/>
          </a:p>
        </p:txBody>
      </p:sp>
      <p:sp>
        <p:nvSpPr>
          <p:cNvPr id="110" name="Platshållare för innehåll 2">
            <a:extLst>
              <a:ext uri="{FF2B5EF4-FFF2-40B4-BE49-F238E27FC236}">
                <a16:creationId xmlns:a16="http://schemas.microsoft.com/office/drawing/2014/main" id="{4D2D81FA-B155-539D-2036-37C7554B6744}"/>
              </a:ext>
            </a:extLst>
          </p:cNvPr>
          <p:cNvSpPr txBox="1">
            <a:spLocks noGrp="1"/>
          </p:cNvSpPr>
          <p:nvPr>
            <p:ph type="body" idx="1"/>
          </p:nvPr>
        </p:nvSpPr>
        <p:spPr>
          <a:xfrm>
            <a:off x="580845" y="2339603"/>
            <a:ext cx="10772955" cy="3704637"/>
          </a:xfrm>
          <a:prstGeom prst="rect">
            <a:avLst/>
          </a:prstGeom>
        </p:spPr>
        <p:txBody>
          <a:bodyPr/>
          <a:lstStyle/>
          <a:p>
            <a:pPr>
              <a:lnSpc>
                <a:spcPct val="96000"/>
              </a:lnSpc>
              <a:defRPr sz="2300"/>
            </a:pPr>
            <a:r>
              <a:rPr lang="sv-SE" dirty="0"/>
              <a:t>If </a:t>
            </a:r>
            <a:r>
              <a:rPr lang="sv-SE" dirty="0" err="1"/>
              <a:t>your</a:t>
            </a:r>
            <a:r>
              <a:rPr lang="sv-SE" dirty="0"/>
              <a:t> </a:t>
            </a:r>
            <a:r>
              <a:rPr lang="sv-SE" dirty="0" err="1"/>
              <a:t>school</a:t>
            </a:r>
            <a:r>
              <a:rPr lang="sv-SE" dirty="0"/>
              <a:t> </a:t>
            </a:r>
            <a:r>
              <a:rPr lang="sv-SE" dirty="0" err="1"/>
              <a:t>includes</a:t>
            </a:r>
            <a:r>
              <a:rPr lang="sv-SE" dirty="0"/>
              <a:t> </a:t>
            </a:r>
            <a:r>
              <a:rPr lang="sv-SE" dirty="0" err="1"/>
              <a:t>more</a:t>
            </a:r>
            <a:r>
              <a:rPr lang="sv-SE" dirty="0"/>
              <a:t> </a:t>
            </a:r>
            <a:r>
              <a:rPr lang="sv-SE" dirty="0" err="1"/>
              <a:t>than</a:t>
            </a:r>
            <a:r>
              <a:rPr lang="sv-SE" dirty="0"/>
              <a:t> </a:t>
            </a:r>
            <a:r>
              <a:rPr lang="sv-SE" dirty="0" err="1"/>
              <a:t>one</a:t>
            </a:r>
            <a:r>
              <a:rPr lang="sv-SE" dirty="0"/>
              <a:t> </a:t>
            </a:r>
            <a:r>
              <a:rPr lang="sv-SE" dirty="0" err="1"/>
              <a:t>specialization</a:t>
            </a:r>
            <a:r>
              <a:rPr lang="sv-SE" dirty="0"/>
              <a:t>, </a:t>
            </a:r>
            <a:r>
              <a:rPr lang="sv-SE" dirty="0" err="1"/>
              <a:t>please</a:t>
            </a:r>
            <a:r>
              <a:rPr lang="sv-SE" dirty="0"/>
              <a:t> </a:t>
            </a:r>
            <a:r>
              <a:rPr lang="sv-SE" dirty="0" err="1"/>
              <a:t>give</a:t>
            </a:r>
            <a:r>
              <a:rPr lang="sv-SE" dirty="0"/>
              <a:t> an </a:t>
            </a:r>
            <a:r>
              <a:rPr lang="sv-SE" dirty="0" err="1"/>
              <a:t>overview</a:t>
            </a:r>
            <a:r>
              <a:rPr lang="sv-SE" dirty="0"/>
              <a:t> of the </a:t>
            </a:r>
            <a:r>
              <a:rPr lang="sv-SE" dirty="0" err="1"/>
              <a:t>teachers</a:t>
            </a:r>
            <a:r>
              <a:rPr lang="sv-SE" dirty="0"/>
              <a:t> and </a:t>
            </a:r>
            <a:r>
              <a:rPr lang="sv-SE" dirty="0" err="1"/>
              <a:t>their</a:t>
            </a:r>
            <a:r>
              <a:rPr lang="sv-SE" dirty="0"/>
              <a:t> </a:t>
            </a:r>
            <a:r>
              <a:rPr lang="sv-SE" dirty="0" err="1"/>
              <a:t>fields</a:t>
            </a:r>
            <a:r>
              <a:rPr lang="sv-SE" dirty="0"/>
              <a:t> of </a:t>
            </a:r>
            <a:r>
              <a:rPr lang="sv-SE" dirty="0" err="1"/>
              <a:t>expertise</a:t>
            </a:r>
            <a:r>
              <a:rPr lang="sv-SE" dirty="0"/>
              <a:t> so </a:t>
            </a:r>
            <a:r>
              <a:rPr lang="sv-SE" dirty="0" err="1"/>
              <a:t>that</a:t>
            </a:r>
            <a:r>
              <a:rPr lang="sv-SE" dirty="0"/>
              <a:t> the </a:t>
            </a:r>
            <a:r>
              <a:rPr lang="sv-SE" dirty="0" err="1"/>
              <a:t>audience</a:t>
            </a:r>
            <a:r>
              <a:rPr lang="sv-SE" dirty="0"/>
              <a:t> understands </a:t>
            </a:r>
            <a:r>
              <a:rPr lang="sv-SE" dirty="0" err="1"/>
              <a:t>how</a:t>
            </a:r>
            <a:r>
              <a:rPr lang="sv-SE" dirty="0"/>
              <a:t> the </a:t>
            </a:r>
            <a:r>
              <a:rPr lang="sv-SE" dirty="0" err="1"/>
              <a:t>teachers</a:t>
            </a:r>
            <a:r>
              <a:rPr lang="sv-SE" dirty="0"/>
              <a:t> </a:t>
            </a:r>
            <a:r>
              <a:rPr lang="sv-SE" dirty="0" err="1"/>
              <a:t>are</a:t>
            </a:r>
            <a:r>
              <a:rPr lang="sv-SE" dirty="0"/>
              <a:t> </a:t>
            </a:r>
            <a:r>
              <a:rPr lang="sv-SE" dirty="0" err="1"/>
              <a:t>divided</a:t>
            </a:r>
            <a:r>
              <a:rPr lang="sv-SE" dirty="0"/>
              <a:t> </a:t>
            </a:r>
            <a:r>
              <a:rPr lang="sv-SE" dirty="0" err="1"/>
              <a:t>among</a:t>
            </a:r>
            <a:r>
              <a:rPr lang="sv-SE" dirty="0"/>
              <a:t> the </a:t>
            </a:r>
            <a:r>
              <a:rPr lang="sv-SE" dirty="0" err="1"/>
              <a:t>individual</a:t>
            </a:r>
            <a:r>
              <a:rPr lang="sv-SE" dirty="0"/>
              <a:t> </a:t>
            </a:r>
            <a:r>
              <a:rPr lang="sv-SE" dirty="0" err="1"/>
              <a:t>specializations</a:t>
            </a:r>
            <a:r>
              <a:rPr lang="sv-SE" dirty="0"/>
              <a:t> </a:t>
            </a:r>
            <a:r>
              <a:rPr lang="sv-SE" dirty="0" err="1"/>
              <a:t>within</a:t>
            </a:r>
            <a:r>
              <a:rPr lang="sv-SE" dirty="0"/>
              <a:t> the </a:t>
            </a:r>
            <a:r>
              <a:rPr lang="sv-SE" dirty="0" err="1"/>
              <a:t>school</a:t>
            </a:r>
            <a:r>
              <a:rPr lang="sv-SE" dirty="0"/>
              <a:t>.</a:t>
            </a:r>
          </a:p>
          <a:p>
            <a:pPr>
              <a:lnSpc>
                <a:spcPct val="96000"/>
              </a:lnSpc>
              <a:defRPr sz="2300"/>
            </a:pPr>
            <a:r>
              <a:rPr lang="sv-SE" dirty="0"/>
              <a:t>If </a:t>
            </a:r>
            <a:r>
              <a:rPr lang="sv-SE" dirty="0" err="1"/>
              <a:t>there</a:t>
            </a:r>
            <a:r>
              <a:rPr lang="sv-SE" dirty="0"/>
              <a:t> </a:t>
            </a:r>
            <a:r>
              <a:rPr lang="sv-SE" dirty="0" err="1"/>
              <a:t>are</a:t>
            </a:r>
            <a:r>
              <a:rPr lang="sv-SE" dirty="0"/>
              <a:t> </a:t>
            </a:r>
            <a:r>
              <a:rPr lang="sv-SE" dirty="0" err="1"/>
              <a:t>many</a:t>
            </a:r>
            <a:r>
              <a:rPr lang="sv-SE" dirty="0"/>
              <a:t> </a:t>
            </a:r>
            <a:r>
              <a:rPr lang="sv-SE" dirty="0" err="1"/>
              <a:t>teachers</a:t>
            </a:r>
            <a:r>
              <a:rPr lang="sv-SE" dirty="0"/>
              <a:t>, </a:t>
            </a:r>
            <a:r>
              <a:rPr lang="sv-SE" dirty="0" err="1"/>
              <a:t>you</a:t>
            </a:r>
            <a:r>
              <a:rPr lang="sv-SE" dirty="0"/>
              <a:t> </a:t>
            </a:r>
            <a:r>
              <a:rPr lang="sv-SE" dirty="0" err="1"/>
              <a:t>might</a:t>
            </a:r>
            <a:r>
              <a:rPr lang="sv-SE" dirty="0"/>
              <a:t> </a:t>
            </a:r>
            <a:r>
              <a:rPr lang="sv-SE" dirty="0" err="1"/>
              <a:t>want</a:t>
            </a:r>
            <a:r>
              <a:rPr lang="sv-SE" dirty="0"/>
              <a:t> to </a:t>
            </a:r>
            <a:r>
              <a:rPr lang="sv-SE" dirty="0" err="1"/>
              <a:t>introduce</a:t>
            </a:r>
            <a:r>
              <a:rPr lang="sv-SE" dirty="0"/>
              <a:t> the </a:t>
            </a:r>
            <a:r>
              <a:rPr lang="sv-SE" dirty="0" err="1"/>
              <a:t>core</a:t>
            </a:r>
            <a:r>
              <a:rPr lang="sv-SE" dirty="0"/>
              <a:t> </a:t>
            </a:r>
            <a:r>
              <a:rPr lang="sv-SE" dirty="0" err="1"/>
              <a:t>group</a:t>
            </a:r>
            <a:r>
              <a:rPr lang="sv-SE" dirty="0"/>
              <a:t> </a:t>
            </a:r>
            <a:r>
              <a:rPr lang="sv-SE" dirty="0" err="1"/>
              <a:t>that</a:t>
            </a:r>
            <a:r>
              <a:rPr lang="sv-SE" dirty="0"/>
              <a:t> </a:t>
            </a:r>
            <a:r>
              <a:rPr lang="sv-SE" dirty="0" err="1"/>
              <a:t>teaches</a:t>
            </a:r>
            <a:r>
              <a:rPr lang="sv-SE" dirty="0"/>
              <a:t> the </a:t>
            </a:r>
            <a:r>
              <a:rPr lang="sv-SE" dirty="0" err="1"/>
              <a:t>modules</a:t>
            </a:r>
            <a:r>
              <a:rPr lang="sv-SE" dirty="0"/>
              <a:t> </a:t>
            </a:r>
            <a:r>
              <a:rPr lang="sv-SE" dirty="0" err="1"/>
              <a:t>that</a:t>
            </a:r>
            <a:r>
              <a:rPr lang="sv-SE" dirty="0"/>
              <a:t> all students </a:t>
            </a:r>
            <a:r>
              <a:rPr lang="sv-SE" dirty="0" err="1"/>
              <a:t>take</a:t>
            </a:r>
            <a:r>
              <a:rPr lang="sv-SE" dirty="0"/>
              <a:t> </a:t>
            </a:r>
            <a:r>
              <a:rPr lang="sv-SE" dirty="0" err="1"/>
              <a:t>together</a:t>
            </a:r>
            <a:r>
              <a:rPr lang="sv-SE" dirty="0"/>
              <a:t>. </a:t>
            </a:r>
            <a:r>
              <a:rPr lang="sv-SE" dirty="0" err="1"/>
              <a:t>You</a:t>
            </a:r>
            <a:r>
              <a:rPr lang="sv-SE" dirty="0"/>
              <a:t> </a:t>
            </a:r>
            <a:r>
              <a:rPr lang="sv-SE" dirty="0" err="1"/>
              <a:t>can</a:t>
            </a:r>
            <a:r>
              <a:rPr lang="sv-SE" dirty="0"/>
              <a:t> </a:t>
            </a:r>
            <a:r>
              <a:rPr lang="sv-SE" dirty="0" err="1"/>
              <a:t>introduce</a:t>
            </a:r>
            <a:r>
              <a:rPr lang="sv-SE" dirty="0"/>
              <a:t> the </a:t>
            </a:r>
            <a:r>
              <a:rPr lang="sv-SE" dirty="0" err="1"/>
              <a:t>teachers</a:t>
            </a:r>
            <a:r>
              <a:rPr lang="sv-SE" dirty="0"/>
              <a:t> for the </a:t>
            </a:r>
            <a:r>
              <a:rPr lang="sv-SE" dirty="0" err="1"/>
              <a:t>individual</a:t>
            </a:r>
            <a:r>
              <a:rPr lang="sv-SE" dirty="0"/>
              <a:t> </a:t>
            </a:r>
            <a:r>
              <a:rPr lang="sv-SE" dirty="0" err="1"/>
              <a:t>specializations</a:t>
            </a:r>
            <a:r>
              <a:rPr lang="sv-SE" dirty="0"/>
              <a:t> later, </a:t>
            </a:r>
            <a:r>
              <a:rPr lang="sv-SE" dirty="0" err="1"/>
              <a:t>along</a:t>
            </a:r>
            <a:r>
              <a:rPr lang="sv-SE" dirty="0"/>
              <a:t> </a:t>
            </a:r>
            <a:r>
              <a:rPr lang="sv-SE" dirty="0" err="1"/>
              <a:t>with</a:t>
            </a:r>
            <a:r>
              <a:rPr lang="sv-SE" dirty="0"/>
              <a:t> the </a:t>
            </a:r>
            <a:r>
              <a:rPr lang="sv-SE" dirty="0" err="1"/>
              <a:t>specific</a:t>
            </a:r>
            <a:r>
              <a:rPr lang="sv-SE" dirty="0"/>
              <a:t> </a:t>
            </a:r>
            <a:r>
              <a:rPr lang="sv-SE" dirty="0" err="1"/>
              <a:t>characteristics</a:t>
            </a:r>
            <a:r>
              <a:rPr lang="sv-SE" dirty="0"/>
              <a:t> of </a:t>
            </a:r>
            <a:r>
              <a:rPr lang="sv-SE" dirty="0" err="1"/>
              <a:t>each</a:t>
            </a:r>
            <a:r>
              <a:rPr lang="sv-SE" dirty="0"/>
              <a:t> </a:t>
            </a:r>
            <a:r>
              <a:rPr lang="sv-SE" dirty="0" err="1"/>
              <a:t>specialization</a:t>
            </a:r>
            <a:r>
              <a:rPr lang="sv-SE" dirty="0"/>
              <a:t>.</a:t>
            </a:r>
          </a:p>
        </p:txBody>
      </p:sp>
      <p:sp>
        <p:nvSpPr>
          <p:cNvPr id="111" name="Platshållare för bildnummer 4">
            <a:extLst>
              <a:ext uri="{FF2B5EF4-FFF2-40B4-BE49-F238E27FC236}">
                <a16:creationId xmlns:a16="http://schemas.microsoft.com/office/drawing/2014/main" id="{4FEE2003-C28E-8E79-40E6-A7D1C749A1A0}"/>
              </a:ext>
            </a:extLst>
          </p:cNvPr>
          <p:cNvSpPr txBox="1">
            <a:spLocks noGrp="1"/>
          </p:cNvSpPr>
          <p:nvPr>
            <p:ph type="sldNum" sz="quarter" idx="2"/>
          </p:nvPr>
        </p:nvSpPr>
        <p:spPr>
          <a:xfrm>
            <a:off x="11172418" y="6414760"/>
            <a:ext cx="181383"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sz="1200" b="0" i="0" u="none" strike="noStrike" kern="0" cap="none" spc="0" normalizeH="0" baseline="0" noProof="0">
                <a:ln>
                  <a:noFill/>
                </a:ln>
                <a:solidFill>
                  <a:srgbClr val="888888"/>
                </a:solidFill>
                <a:effectLst/>
                <a:uLnTx/>
                <a:uFillTx/>
                <a:latin typeface="Calibri"/>
                <a:cs typeface="Calibri"/>
                <a:sym typeface="Calibri"/>
              </a:rPr>
              <a:pPr marL="0" marR="0" lvl="0" indent="0" algn="r" defTabSz="914400" rtl="0" eaLnBrk="1" fontAlgn="auto" latinLnBrk="0" hangingPunct="0">
                <a:lnSpc>
                  <a:spcPct val="100000"/>
                </a:lnSpc>
                <a:spcBef>
                  <a:spcPts val="0"/>
                </a:spcBef>
                <a:spcAft>
                  <a:spcPts val="0"/>
                </a:spcAft>
                <a:buClrTx/>
                <a:buSzTx/>
                <a:buFontTx/>
                <a:buNone/>
                <a:tabLst/>
                <a:defRPr/>
              </a:pPr>
              <a:t>9</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2517116330"/>
      </p:ext>
    </p:extLst>
  </p:cSld>
  <p:clrMapOvr>
    <a:masterClrMapping/>
  </p:clrMapOvr>
  <p:transition spd="med"/>
</p:sld>
</file>

<file path=ppt/theme/theme1.xml><?xml version="1.0" encoding="utf-8"?>
<a:theme xmlns:a="http://schemas.openxmlformats.org/drawingml/2006/main" name="Office-tema">
  <a:themeElements>
    <a:clrScheme name="Office-tema">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tema">
      <a:majorFont>
        <a:latin typeface="Helvetica"/>
        <a:ea typeface="Helvetica"/>
        <a:cs typeface="Helvetica"/>
      </a:majorFont>
      <a:minorFont>
        <a:latin typeface="Calibri"/>
        <a:ea typeface="Calibri"/>
        <a:cs typeface="Calibri"/>
      </a:minorFont>
    </a:fontScheme>
    <a:fmtScheme name="Office-t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Office-tema">
  <a:themeElements>
    <a:clrScheme name="Office-tema">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tema">
      <a:majorFont>
        <a:latin typeface="Calibri"/>
        <a:ea typeface="Calibri"/>
        <a:cs typeface="Calibri"/>
      </a:majorFont>
      <a:minorFont>
        <a:latin typeface="Helvetica"/>
        <a:ea typeface="Helvetica"/>
        <a:cs typeface="Helvetica"/>
      </a:minorFont>
    </a:fontScheme>
    <a:fmtScheme name="Office-t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tema">
  <a:themeElements>
    <a:clrScheme name="Office-tema">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tema">
      <a:majorFont>
        <a:latin typeface="Helvetica"/>
        <a:ea typeface="Helvetica"/>
        <a:cs typeface="Helvetica"/>
      </a:majorFont>
      <a:minorFont>
        <a:latin typeface="Calibri"/>
        <a:ea typeface="Calibri"/>
        <a:cs typeface="Calibri"/>
      </a:minorFont>
    </a:fontScheme>
    <a:fmtScheme name="Office-tem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D1C00A2BBA4D840B9A0E51D6A07AACF" ma:contentTypeVersion="19" ma:contentTypeDescription="Ein neues Dokument erstellen." ma:contentTypeScope="" ma:versionID="7553ae856f57e4cc221d7a6f911d0e6f">
  <xsd:schema xmlns:xsd="http://www.w3.org/2001/XMLSchema" xmlns:xs="http://www.w3.org/2001/XMLSchema" xmlns:p="http://schemas.microsoft.com/office/2006/metadata/properties" xmlns:ns2="d327e812-2d2d-409c-9f6a-5e79dd0b0980" xmlns:ns3="23e6fe15-5dfc-452d-9d2a-2aae2a3d50a9" targetNamespace="http://schemas.microsoft.com/office/2006/metadata/properties" ma:root="true" ma:fieldsID="8310d25c69dc965e3e99dc2ec00a1dae" ns2:_="" ns3:_="">
    <xsd:import namespace="d327e812-2d2d-409c-9f6a-5e79dd0b0980"/>
    <xsd:import namespace="23e6fe15-5dfc-452d-9d2a-2aae2a3d50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27e812-2d2d-409c-9f6a-5e79dd0b09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0a053427-71d5-49e5-a359-04e0ea3c06e2"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e6fe15-5dfc-452d-9d2a-2aae2a3d50a9" elementFormDefault="qualified">
    <xsd:import namespace="http://schemas.microsoft.com/office/2006/documentManagement/types"/>
    <xsd:import namespace="http://schemas.microsoft.com/office/infopath/2007/PartnerControls"/>
    <xsd:element name="SharedWithUsers" ma:index="12"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37db1886-6023-4260-9b42-976ccc43a92d}" ma:internalName="TaxCatchAll" ma:showField="CatchAllData" ma:web="23e6fe15-5dfc-452d-9d2a-2aae2a3d50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3e6fe15-5dfc-452d-9d2a-2aae2a3d50a9" xsi:nil="true"/>
    <lcf76f155ced4ddcb4097134ff3c332f xmlns="d327e812-2d2d-409c-9f6a-5e79dd0b098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039E0C-573F-43CD-AD96-33BEFF9443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27e812-2d2d-409c-9f6a-5e79dd0b0980"/>
    <ds:schemaRef ds:uri="23e6fe15-5dfc-452d-9d2a-2aae2a3d50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7B7900A-4DFB-4F1D-86DA-9028B1484BF6}">
  <ds:schemaRefs>
    <ds:schemaRef ds:uri="http://schemas.microsoft.com/sharepoint/v3/contenttype/forms"/>
  </ds:schemaRefs>
</ds:datastoreItem>
</file>

<file path=customXml/itemProps3.xml><?xml version="1.0" encoding="utf-8"?>
<ds:datastoreItem xmlns:ds="http://schemas.openxmlformats.org/officeDocument/2006/customXml" ds:itemID="{2BC1A801-2459-40E8-A33E-0040BDBE0826}">
  <ds:schemaRefs>
    <ds:schemaRef ds:uri="http://www.w3.org/XML/1998/namespace"/>
    <ds:schemaRef ds:uri="http://purl.org/dc/terms/"/>
    <ds:schemaRef ds:uri="http://schemas.microsoft.com/office/2006/metadata/properties"/>
    <ds:schemaRef ds:uri="23e6fe15-5dfc-452d-9d2a-2aae2a3d50a9"/>
    <ds:schemaRef ds:uri="http://purl.org/dc/elements/1.1/"/>
    <ds:schemaRef ds:uri="d327e812-2d2d-409c-9f6a-5e79dd0b0980"/>
    <ds:schemaRef ds:uri="http://schemas.microsoft.com/office/2006/documentManagement/types"/>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2375</Words>
  <Application>Microsoft Macintosh PowerPoint</Application>
  <PresentationFormat>Breitbild</PresentationFormat>
  <Paragraphs>200</Paragraphs>
  <Slides>26</Slides>
  <Notes>0</Notes>
  <HiddenSlides>0</HiddenSlides>
  <MMClips>0</MMClips>
  <ScaleCrop>false</ScaleCrop>
  <HeadingPairs>
    <vt:vector size="6" baseType="variant">
      <vt:variant>
        <vt:lpstr>Verwendete Schriftarten</vt:lpstr>
      </vt:variant>
      <vt:variant>
        <vt:i4>5</vt:i4>
      </vt:variant>
      <vt:variant>
        <vt:lpstr>Design</vt:lpstr>
      </vt:variant>
      <vt:variant>
        <vt:i4>2</vt:i4>
      </vt:variant>
      <vt:variant>
        <vt:lpstr>Folientitel</vt:lpstr>
      </vt:variant>
      <vt:variant>
        <vt:i4>26</vt:i4>
      </vt:variant>
    </vt:vector>
  </HeadingPairs>
  <TitlesOfParts>
    <vt:vector size="33" baseType="lpstr">
      <vt:lpstr>Arial</vt:lpstr>
      <vt:lpstr>Calibri</vt:lpstr>
      <vt:lpstr>Calibri Light</vt:lpstr>
      <vt:lpstr>Helvetica</vt:lpstr>
      <vt:lpstr>Wingdings</vt:lpstr>
      <vt:lpstr>Office-tema</vt:lpstr>
      <vt:lpstr>1_Office-tema</vt:lpstr>
      <vt:lpstr>Name of the School</vt:lpstr>
      <vt:lpstr>Presentation of your school/postgraduate course</vt:lpstr>
      <vt:lpstr>A note on translation and online presentation</vt:lpstr>
      <vt:lpstr>A note on fonts and font size</vt:lpstr>
      <vt:lpstr>Blue instruction slide – for schools with more than one specialization/study program</vt:lpstr>
      <vt:lpstr>Location of your school</vt:lpstr>
      <vt:lpstr>Please tell us about the history of your school</vt:lpstr>
      <vt:lpstr>Also show us some pictures of your school!</vt:lpstr>
      <vt:lpstr>If your school has more than one specialization/study program</vt:lpstr>
      <vt:lpstr>Introduce your teachers to us</vt:lpstr>
      <vt:lpstr>If your school has more than one specialization/study program</vt:lpstr>
      <vt:lpstr>Introduce your students to us!</vt:lpstr>
      <vt:lpstr>What does your course concept look like?</vt:lpstr>
      <vt:lpstr>The curriculum of your course</vt:lpstr>
      <vt:lpstr>This is slide 8 (the first title slide and the three pink slides with tips not counted)</vt:lpstr>
      <vt:lpstr>If your school has more than one specialization/study program</vt:lpstr>
      <vt:lpstr>Over these four slides …</vt:lpstr>
      <vt:lpstr>PowerPoint-Präsentation</vt:lpstr>
      <vt:lpstr>If your school has more than one specialization/study program</vt:lpstr>
      <vt:lpstr>… and …</vt:lpstr>
      <vt:lpstr>… the main study goals/competencies …</vt:lpstr>
      <vt:lpstr>If your school has more than one specialization/study program</vt:lpstr>
      <vt:lpstr>With what organisations and other training courses do you cooperate?</vt:lpstr>
      <vt:lpstr>Give us a self-assessment</vt:lpstr>
      <vt:lpstr>The future</vt:lpstr>
      <vt:lpstr>Now you have used 14 slides.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Karin Gaiser</cp:lastModifiedBy>
  <cp:revision>1</cp:revision>
  <dcterms:modified xsi:type="dcterms:W3CDTF">2026-04-20T19:29:13Z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0x0101003D1C00A2BBA4D840B9A0E51D6A07AACF</vt:lpwstr>
  </property>
  <property fmtid="{D5CDD505-2E9C-101B-9397-08002B2CF9AE}" pid="3" name="MediaServiceImageTags">
    <vt:lpwstr/>
  </property>
</Properties>
</file>